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Texte du titre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Texte niveau 1</a:t>
            </a:r>
            <a:endParaRPr sz="2800"/>
          </a:p>
          <a:p>
            <a:pPr lvl="1">
              <a:defRPr sz="1800"/>
            </a:pPr>
            <a:r>
              <a:rPr sz="2800"/>
              <a:t>Texte niveau 2</a:t>
            </a:r>
            <a:endParaRPr sz="2800"/>
          </a:p>
          <a:p>
            <a:pPr lvl="2">
              <a:defRPr sz="1800"/>
            </a:pPr>
            <a:r>
              <a:rPr sz="2800"/>
              <a:t>Texte niveau 3</a:t>
            </a:r>
            <a:endParaRPr sz="2800"/>
          </a:p>
          <a:p>
            <a:pPr lvl="3">
              <a:defRPr sz="1800"/>
            </a:pPr>
            <a:r>
              <a:rPr sz="2800"/>
              <a:t>Texte niveau 4</a:t>
            </a:r>
            <a:endParaRPr sz="2800"/>
          </a:p>
          <a:p>
            <a:pPr lvl="4">
              <a:defRPr sz="1800"/>
            </a:pPr>
            <a:r>
              <a:rPr sz="28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4"/>
          <p:cNvGrpSpPr/>
          <p:nvPr/>
        </p:nvGrpSpPr>
        <p:grpSpPr>
          <a:xfrm>
            <a:off x="6597954" y="1246950"/>
            <a:ext cx="5060772" cy="4509983"/>
            <a:chOff x="-38244" y="-38230"/>
            <a:chExt cx="5060770" cy="4509982"/>
          </a:xfrm>
        </p:grpSpPr>
        <p:sp>
          <p:nvSpPr>
            <p:cNvPr id="33" name="Shape 33"/>
            <p:cNvSpPr/>
            <p:nvPr/>
          </p:nvSpPr>
          <p:spPr>
            <a:xfrm>
              <a:off x="0" y="0"/>
              <a:ext cx="4984320" cy="4433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3" y="82"/>
                  </a:moveTo>
                  <a:lnTo>
                    <a:pt x="0" y="21560"/>
                  </a:lnTo>
                  <a:lnTo>
                    <a:pt x="21600" y="21600"/>
                  </a:lnTo>
                  <a:lnTo>
                    <a:pt x="21547" y="0"/>
                  </a:lnTo>
                  <a:lnTo>
                    <a:pt x="73" y="82"/>
                  </a:lnTo>
                  <a:close/>
                </a:path>
              </a:pathLst>
            </a:custGeom>
            <a:solidFill>
              <a:srgbClr val="D8D2C8"/>
            </a:solidFill>
            <a:ln>
              <a:noFil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b="1" sz="3800">
                  <a:solidFill>
                    <a:srgbClr val="FFFFFF"/>
                  </a:solidFill>
                  <a:latin typeface="Superclarendon Regular"/>
                  <a:ea typeface="Superclarendon Regular"/>
                  <a:cs typeface="Superclarendon Regular"/>
                  <a:sym typeface="Superclarendon Regular"/>
                </a:defRPr>
              </a:pPr>
            </a:p>
          </p:txBody>
        </p:sp>
        <p:pic>
          <p:nvPicPr>
            <p:cNvPr id="32" name="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38245" y="-38231"/>
              <a:ext cx="5060771" cy="4509984"/>
            </a:xfrm>
            <a:prstGeom prst="rect">
              <a:avLst/>
            </a:prstGeom>
            <a:effectLst/>
          </p:spPr>
        </p:pic>
      </p:grpSp>
      <p:grpSp>
        <p:nvGrpSpPr>
          <p:cNvPr id="37" name="Group 37"/>
          <p:cNvGrpSpPr/>
          <p:nvPr/>
        </p:nvGrpSpPr>
        <p:grpSpPr>
          <a:xfrm rot="54851">
            <a:off x="6559523" y="5712716"/>
            <a:ext cx="5118653" cy="2803607"/>
            <a:chOff x="-38905" y="-38655"/>
            <a:chExt cx="5118651" cy="2803605"/>
          </a:xfrm>
        </p:grpSpPr>
        <p:sp>
          <p:nvSpPr>
            <p:cNvPr id="36" name="Shape 36"/>
            <p:cNvSpPr/>
            <p:nvPr/>
          </p:nvSpPr>
          <p:spPr>
            <a:xfrm>
              <a:off x="0" y="0"/>
              <a:ext cx="5041263" cy="2726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81"/>
                  </a:moveTo>
                  <a:lnTo>
                    <a:pt x="21483" y="0"/>
                  </a:lnTo>
                  <a:lnTo>
                    <a:pt x="21600" y="21475"/>
                  </a:lnTo>
                  <a:lnTo>
                    <a:pt x="241" y="21600"/>
                  </a:lnTo>
                  <a:lnTo>
                    <a:pt x="0" y="5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b="1" sz="3800">
                  <a:solidFill>
                    <a:srgbClr val="FFFFFF"/>
                  </a:solidFill>
                  <a:latin typeface="Superclarendon Regular"/>
                  <a:ea typeface="Superclarendon Regular"/>
                  <a:cs typeface="Superclarendon Regular"/>
                  <a:sym typeface="Superclarendon Regular"/>
                </a:defRPr>
              </a:pPr>
            </a:p>
          </p:txBody>
        </p:sp>
        <p:pic>
          <p:nvPicPr>
            <p:cNvPr id="35" name="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38906" y="-38656"/>
              <a:ext cx="5118652" cy="2803606"/>
            </a:xfrm>
            <a:prstGeom prst="rect">
              <a:avLst/>
            </a:prstGeom>
            <a:effectLst/>
          </p:spPr>
        </p:pic>
      </p:grpSp>
      <p:grpSp>
        <p:nvGrpSpPr>
          <p:cNvPr id="40" name="Group 40"/>
          <p:cNvGrpSpPr/>
          <p:nvPr/>
        </p:nvGrpSpPr>
        <p:grpSpPr>
          <a:xfrm rot="21480000">
            <a:off x="7150746" y="1611859"/>
            <a:ext cx="3962401" cy="5336984"/>
            <a:chOff x="-139700" y="-88899"/>
            <a:chExt cx="3962400" cy="5336983"/>
          </a:xfrm>
        </p:grpSpPr>
        <p:pic>
          <p:nvPicPr>
            <p:cNvPr id="39" name="princess_leia.png"/>
            <p:cNvPicPr/>
            <p:nvPr/>
          </p:nvPicPr>
          <p:blipFill>
            <a:blip r:embed="rId4">
              <a:extLst/>
            </a:blip>
            <a:srcRect l="3858" t="0" r="3858" b="0"/>
            <a:stretch>
              <a:fillRect/>
            </a:stretch>
          </p:blipFill>
          <p:spPr>
            <a:xfrm>
              <a:off x="-1" y="0"/>
              <a:ext cx="3683001" cy="4955984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38" name="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-139700" y="-88900"/>
              <a:ext cx="3962400" cy="5336984"/>
            </a:xfrm>
            <a:prstGeom prst="rect">
              <a:avLst/>
            </a:prstGeom>
            <a:effectLst/>
          </p:spPr>
        </p:pic>
      </p:grpSp>
      <p:sp>
        <p:nvSpPr>
          <p:cNvPr id="41" name="Shape 41"/>
          <p:cNvSpPr/>
          <p:nvPr/>
        </p:nvSpPr>
        <p:spPr>
          <a:xfrm>
            <a:off x="6928299" y="6940550"/>
            <a:ext cx="4147345" cy="6179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defTabSz="457200">
              <a:defRPr b="1" sz="3000">
                <a:solidFill>
                  <a:srgbClr val="FFFFFF"/>
                </a:solidFill>
                <a:latin typeface="Superclarendon Regular"/>
                <a:ea typeface="Superclarendon Regular"/>
                <a:cs typeface="Superclarendon Regular"/>
                <a:sym typeface="Superclarendon Regular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000">
                <a:solidFill>
                  <a:srgbClr val="FFFFFF"/>
                </a:solidFill>
              </a:rPr>
              <a:t>Léa</a:t>
            </a:r>
          </a:p>
        </p:txBody>
      </p:sp>
      <p:sp>
        <p:nvSpPr>
          <p:cNvPr id="42" name="Shape 42"/>
          <p:cNvSpPr/>
          <p:nvPr/>
        </p:nvSpPr>
        <p:spPr>
          <a:xfrm flipH="1">
            <a:off x="6458399" y="1098550"/>
            <a:ext cx="1" cy="7556500"/>
          </a:xfrm>
          <a:prstGeom prst="line">
            <a:avLst/>
          </a:prstGeom>
          <a:ln>
            <a:solidFill>
              <a:srgbClr val="E0E0E0"/>
            </a:solidFill>
            <a:custDash>
              <a:ds d="200000" sp="200000"/>
            </a:custDash>
            <a:miter lim="400000"/>
          </a:ln>
        </p:spPr>
        <p:txBody>
          <a:bodyPr lIns="0" tIns="0" rIns="0" bIns="0" anchor="ctr"/>
          <a:lstStyle/>
          <a:p>
            <a:pPr lvl="0" algn="l" defTabSz="457200">
              <a:lnSpc>
                <a:spcPct val="120000"/>
              </a:lnSpc>
              <a:spcBef>
                <a:spcPts val="900"/>
              </a:spcBef>
              <a:defRPr sz="1100">
                <a:solidFill>
                  <a:srgbClr val="73737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</a:p>
        </p:txBody>
      </p:sp>
      <p:sp>
        <p:nvSpPr>
          <p:cNvPr id="43" name="Shape 43"/>
          <p:cNvSpPr/>
          <p:nvPr/>
        </p:nvSpPr>
        <p:spPr>
          <a:xfrm>
            <a:off x="1332550" y="7061200"/>
            <a:ext cx="4840656" cy="1346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 defTabSz="457200">
              <a:defRPr sz="1800"/>
            </a:pPr>
            <a:r>
              <a:rPr b="1" sz="1700">
                <a:latin typeface="Superclarendon Regular"/>
                <a:ea typeface="Superclarendon Regular"/>
                <a:cs typeface="Superclarendon Regular"/>
                <a:sym typeface="Superclarendon Regular"/>
              </a:rPr>
              <a:t>Rendez-vous à la Coaching Clinic</a:t>
            </a:r>
            <a:endParaRPr b="1" sz="1700">
              <a:latin typeface="Superclarendon Regular"/>
              <a:ea typeface="Superclarendon Regular"/>
              <a:cs typeface="Superclarendon Regular"/>
              <a:sym typeface="Superclarendon Regular"/>
            </a:endParaRPr>
          </a:p>
          <a:p>
            <a:pPr lvl="0" defTabSz="457200">
              <a:defRPr sz="1800"/>
            </a:pPr>
            <a:r>
              <a:rPr b="1" sz="1700">
                <a:latin typeface="Superclarendon Regular"/>
                <a:ea typeface="Superclarendon Regular"/>
                <a:cs typeface="Superclarendon Regular"/>
                <a:sym typeface="Superclarendon Regular"/>
              </a:rPr>
              <a:t>de &lt;&lt;EVENEMENT&gt;&gt;,</a:t>
            </a:r>
            <a:br>
              <a:rPr b="1" sz="1700">
                <a:latin typeface="Superclarendon Regular"/>
                <a:ea typeface="Superclarendon Regular"/>
                <a:cs typeface="Superclarendon Regular"/>
                <a:sym typeface="Superclarendon Regular"/>
              </a:rPr>
            </a:br>
            <a:r>
              <a:rPr b="1" sz="1700">
                <a:latin typeface="Superclarendon Regular"/>
                <a:ea typeface="Superclarendon Regular"/>
                <a:cs typeface="Superclarendon Regular"/>
                <a:sym typeface="Superclarendon Regular"/>
              </a:rPr>
              <a:t>le &lt;&lt;DATE&gt;&gt; à &lt;&lt;LIEU&gt;&gt;.</a:t>
            </a:r>
          </a:p>
        </p:txBody>
      </p:sp>
      <p:sp>
        <p:nvSpPr>
          <p:cNvPr id="44" name="Shape 44"/>
          <p:cNvSpPr/>
          <p:nvPr/>
        </p:nvSpPr>
        <p:spPr>
          <a:xfrm>
            <a:off x="6928299" y="7558523"/>
            <a:ext cx="4147345" cy="6179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defTabSz="457200">
              <a:defRPr b="1" cap="small" sz="2200">
                <a:solidFill>
                  <a:srgbClr val="FFFFFF"/>
                </a:solidFill>
                <a:latin typeface="Superclarendon Regular"/>
                <a:ea typeface="Superclarendon Regular"/>
                <a:cs typeface="Superclarendon Regular"/>
                <a:sym typeface="Superclarendon Regular"/>
              </a:defRPr>
            </a:lvl1pPr>
          </a:lstStyle>
          <a:p>
            <a:pPr lvl="0">
              <a:defRPr b="0" cap="none" sz="1800">
                <a:solidFill>
                  <a:srgbClr val="000000"/>
                </a:solidFill>
              </a:defRPr>
            </a:pPr>
            <a:r>
              <a:rPr b="1" cap="small" sz="2200">
                <a:solidFill>
                  <a:srgbClr val="FFFFFF"/>
                </a:solidFill>
              </a:rPr>
              <a:t>L’Acheteuse</a:t>
            </a:r>
          </a:p>
        </p:txBody>
      </p:sp>
      <p:pic>
        <p:nvPicPr>
          <p:cNvPr id="45" name="sad-face.jp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332550" y="1856377"/>
            <a:ext cx="900122" cy="762890"/>
          </a:xfrm>
          <a:prstGeom prst="rect">
            <a:avLst/>
          </a:prstGeom>
          <a:ln w="12700">
            <a:miter lim="400000"/>
          </a:ln>
        </p:spPr>
      </p:pic>
      <p:pic>
        <p:nvPicPr>
          <p:cNvPr id="46" name="pointing_hand.jpg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332550" y="3284574"/>
            <a:ext cx="900135" cy="624286"/>
          </a:xfrm>
          <a:prstGeom prst="rect">
            <a:avLst/>
          </a:prstGeom>
          <a:ln w="12700">
            <a:miter lim="400000"/>
          </a:ln>
        </p:spPr>
      </p:pic>
      <p:sp>
        <p:nvSpPr>
          <p:cNvPr id="47" name="Shape 47"/>
          <p:cNvSpPr/>
          <p:nvPr/>
        </p:nvSpPr>
        <p:spPr>
          <a:xfrm>
            <a:off x="2469011" y="3042205"/>
            <a:ext cx="3704195" cy="12381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just" defTabSz="457200">
              <a:lnSpc>
                <a:spcPct val="110000"/>
              </a:lnSpc>
              <a:spcBef>
                <a:spcPts val="900"/>
              </a:spcBef>
              <a:defRPr sz="11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 lvl="0">
              <a:defRPr sz="1800"/>
            </a:pPr>
            <a:r>
              <a:rPr sz="1100"/>
              <a:t>Léa souhaite être rapidement conseillée : existe-t-il un autre format de rétrospective ? existe-t-il un bouquin qui inventorie toutes les techniques de rétrospective ? passe-t-elle à côté de quelque chose ? comment se fait-il que l’équipe « subisse » au lieu de réagir ?</a:t>
            </a:r>
          </a:p>
        </p:txBody>
      </p:sp>
      <p:pic>
        <p:nvPicPr>
          <p:cNvPr id="48" name="heart.png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332550" y="4412577"/>
            <a:ext cx="900085" cy="754887"/>
          </a:xfrm>
          <a:prstGeom prst="rect">
            <a:avLst/>
          </a:prstGeom>
          <a:ln w="12700">
            <a:miter lim="400000"/>
          </a:ln>
        </p:spPr>
      </p:pic>
      <p:sp>
        <p:nvSpPr>
          <p:cNvPr id="49" name="Shape 49"/>
          <p:cNvSpPr/>
          <p:nvPr/>
        </p:nvSpPr>
        <p:spPr>
          <a:xfrm>
            <a:off x="2469011" y="4320799"/>
            <a:ext cx="3704194" cy="1112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just" defTabSz="457200">
              <a:lnSpc>
                <a:spcPct val="110000"/>
              </a:lnSpc>
              <a:spcBef>
                <a:spcPts val="900"/>
              </a:spcBef>
              <a:defRPr sz="11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 lvl="0">
              <a:defRPr sz="1800"/>
            </a:pPr>
            <a:r>
              <a:rPr sz="1100"/>
              <a:t>Léa est de formation ingénieur avec un cerveau « câblé » pour apporter des solutions à des problèmes. Elle est perfectionniste et a néanmoins conscience qu’elle ne laisse pas encore l’équipe trouver elle-même les solutions.</a:t>
            </a:r>
          </a:p>
        </p:txBody>
      </p:sp>
      <p:sp>
        <p:nvSpPr>
          <p:cNvPr id="50" name="Shape 50"/>
          <p:cNvSpPr/>
          <p:nvPr/>
        </p:nvSpPr>
        <p:spPr>
          <a:xfrm>
            <a:off x="2470374" y="6076493"/>
            <a:ext cx="3702832" cy="1"/>
          </a:xfrm>
          <a:prstGeom prst="line">
            <a:avLst/>
          </a:prstGeom>
          <a:ln w="127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 defTabSz="457200">
              <a:defRPr sz="1200">
                <a:solidFill>
                  <a:srgbClr val="444444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</a:p>
        </p:txBody>
      </p:sp>
      <p:sp>
        <p:nvSpPr>
          <p:cNvPr id="51" name="Shape 51"/>
          <p:cNvSpPr/>
          <p:nvPr/>
        </p:nvSpPr>
        <p:spPr>
          <a:xfrm>
            <a:off x="2474806" y="5604298"/>
            <a:ext cx="3704194" cy="465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defTabSz="457200">
              <a:lnSpc>
                <a:spcPct val="110000"/>
              </a:lnSpc>
              <a:spcBef>
                <a:spcPts val="900"/>
              </a:spcBef>
              <a:defRPr cap="small" sz="1500">
                <a:solidFill>
                  <a:srgbClr val="FF2600"/>
                </a:solidFill>
                <a:latin typeface="Superclarendon Regular"/>
                <a:ea typeface="Superclarendon Regular"/>
                <a:cs typeface="Superclarendon Regular"/>
                <a:sym typeface="Superclarendon Regular"/>
              </a:defRPr>
            </a:lvl1pPr>
          </a:lstStyle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small" sz="1500">
                <a:solidFill>
                  <a:srgbClr val="FF2600"/>
                </a:solidFill>
              </a:rPr>
              <a:t>Vous êtes mon seul espoir !</a:t>
            </a:r>
          </a:p>
        </p:txBody>
      </p:sp>
      <p:pic>
        <p:nvPicPr>
          <p:cNvPr id="52" name="r2d2.jpg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422620" y="5565913"/>
            <a:ext cx="719982" cy="1021161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2469011" y="1544342"/>
            <a:ext cx="3704195" cy="13869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just" defTabSz="457200">
              <a:lnSpc>
                <a:spcPct val="110000"/>
              </a:lnSpc>
              <a:spcBef>
                <a:spcPts val="900"/>
              </a:spcBef>
              <a:defRPr sz="11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 lvl="0">
              <a:defRPr sz="1800"/>
            </a:pPr>
            <a:r>
              <a:rPr sz="1100"/>
              <a:t>Léa est Scrum Master et recherche constamment des informations pour trouver de nouvelles idées. Cela fait quelques rétrospectives où elle sent les équipiers en panne de motivation, certains commencent même à regarder l’heure ostensiblement. Dans ces moments, elle ressent de grandes angoisses.</a:t>
            </a:r>
          </a:p>
        </p:txBody>
      </p:sp>
      <p:sp>
        <p:nvSpPr>
          <p:cNvPr id="54" name="Shape 54"/>
          <p:cNvSpPr/>
          <p:nvPr/>
        </p:nvSpPr>
        <p:spPr>
          <a:xfrm>
            <a:off x="6458399" y="8426982"/>
            <a:ext cx="5213851" cy="228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defTabSz="457200">
              <a:lnSpc>
                <a:spcPct val="110000"/>
              </a:lnSpc>
              <a:spcBef>
                <a:spcPts val="900"/>
              </a:spcBef>
              <a:defRPr sz="9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 lvl="0">
              <a:defRPr sz="1800"/>
            </a:pPr>
            <a:r>
              <a:rPr sz="900"/>
              <a:t>Crédit : Fabrice Aimetti - Ayeba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