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6" d="100"/>
          <a:sy n="56" d="100"/>
        </p:scale>
        <p:origin x="-1936"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751460901"/>
      </p:ext>
    </p:extLst>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re et sous-titre">
    <p:spTree>
      <p:nvGrpSpPr>
        <p:cNvPr id="1" name=""/>
        <p:cNvGrpSpPr/>
        <p:nvPr/>
      </p:nvGrpSpPr>
      <p:grpSpPr>
        <a:xfrm>
          <a:off x="0" y="0"/>
          <a:ext cx="0" cy="0"/>
          <a:chOff x="0" y="0"/>
          <a:chExt cx="0" cy="0"/>
        </a:xfrm>
      </p:grpSpPr>
      <p:sp>
        <p:nvSpPr>
          <p:cNvPr id="5" name="Shape 5"/>
          <p:cNvSpPr>
            <a:spLocks noGrp="1"/>
          </p:cNvSpPr>
          <p:nvPr>
            <p:ph type="title"/>
          </p:nvPr>
        </p:nvSpPr>
        <p:spPr>
          <a:xfrm>
            <a:off x="1270000" y="1638300"/>
            <a:ext cx="10464800" cy="3302000"/>
          </a:xfrm>
          <a:prstGeom prst="rect">
            <a:avLst/>
          </a:prstGeom>
        </p:spPr>
        <p:txBody>
          <a:bodyPr anchor="b"/>
          <a:lstStyle/>
          <a:p>
            <a:pPr lvl="0">
              <a:defRPr sz="1800"/>
            </a:pPr>
            <a:r>
              <a:rPr sz="8000"/>
              <a:t>Texte du titre</a:t>
            </a:r>
          </a:p>
        </p:txBody>
      </p:sp>
      <p:sp>
        <p:nvSpPr>
          <p:cNvPr id="6" name="Shape 6"/>
          <p:cNvSpPr>
            <a:spLocks noGrp="1"/>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e">
    <p:spTree>
      <p:nvGrpSpPr>
        <p:cNvPr id="1" name=""/>
        <p:cNvGrpSpPr/>
        <p:nvPr/>
      </p:nvGrpSpPr>
      <p:grpSpPr>
        <a:xfrm>
          <a:off x="0" y="0"/>
          <a:ext cx="0" cy="0"/>
          <a:chOff x="0" y="0"/>
          <a:chExt cx="0" cy="0"/>
        </a:xfrm>
      </p:grpSpPr>
      <p:sp>
        <p:nvSpPr>
          <p:cNvPr id="8" name="Shape 8"/>
          <p:cNvSpPr>
            <a:spLocks noGrp="1"/>
          </p:cNvSpPr>
          <p:nvPr>
            <p:ph type="title"/>
          </p:nvPr>
        </p:nvSpPr>
        <p:spPr>
          <a:xfrm>
            <a:off x="1270000" y="6718300"/>
            <a:ext cx="10464800" cy="1422400"/>
          </a:xfrm>
          <a:prstGeom prst="rect">
            <a:avLst/>
          </a:prstGeom>
        </p:spPr>
        <p:txBody>
          <a:bodyPr anchor="b"/>
          <a:lstStyle/>
          <a:p>
            <a:pPr lvl="0">
              <a:defRPr sz="1800"/>
            </a:pPr>
            <a:r>
              <a:rPr sz="8000"/>
              <a:t>Texte du titre</a:t>
            </a:r>
          </a:p>
        </p:txBody>
      </p:sp>
      <p:sp>
        <p:nvSpPr>
          <p:cNvPr id="9" name="Shape 9"/>
          <p:cNvSpPr>
            <a:spLocks noGrp="1"/>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11" name="Shape 11"/>
          <p:cNvSpPr>
            <a:spLocks noGrp="1"/>
          </p:cNvSpPr>
          <p:nvPr>
            <p:ph type="title"/>
          </p:nvPr>
        </p:nvSpPr>
        <p:spPr>
          <a:xfrm>
            <a:off x="1270000" y="3225800"/>
            <a:ext cx="10464800" cy="3302000"/>
          </a:xfrm>
          <a:prstGeom prst="rect">
            <a:avLst/>
          </a:prstGeom>
        </p:spPr>
        <p:txBody>
          <a:bodyPr/>
          <a:lstStyle/>
          <a:p>
            <a:pPr lvl="0">
              <a:defRPr sz="1800"/>
            </a:pPr>
            <a:r>
              <a:rPr sz="8000"/>
              <a:t>Texte du titre</a:t>
            </a: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13" name="Shape 13"/>
          <p:cNvSpPr>
            <a:spLocks noGrp="1"/>
          </p:cNvSpPr>
          <p:nvPr>
            <p:ph type="title"/>
          </p:nvPr>
        </p:nvSpPr>
        <p:spPr>
          <a:xfrm>
            <a:off x="952500" y="635000"/>
            <a:ext cx="5334000" cy="3987800"/>
          </a:xfrm>
          <a:prstGeom prst="rect">
            <a:avLst/>
          </a:prstGeom>
        </p:spPr>
        <p:txBody>
          <a:bodyPr anchor="b"/>
          <a:lstStyle>
            <a:lvl1pPr>
              <a:defRPr sz="6000"/>
            </a:lvl1pPr>
          </a:lstStyle>
          <a:p>
            <a:pPr lvl="0">
              <a:defRPr sz="1800"/>
            </a:pPr>
            <a:r>
              <a:rPr sz="6000"/>
              <a:t>Texte du titre</a:t>
            </a:r>
          </a:p>
        </p:txBody>
      </p:sp>
      <p:sp>
        <p:nvSpPr>
          <p:cNvPr id="14" name="Shape 14"/>
          <p:cNvSpPr>
            <a:spLocks noGrp="1"/>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pPr>
            <a:r>
              <a:rPr sz="8000"/>
              <a:t>Texte du titre</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8000"/>
              <a:t>Texte du titre</a:t>
            </a:r>
          </a:p>
        </p:txBody>
      </p:sp>
      <p:sp>
        <p:nvSpPr>
          <p:cNvPr id="19" name="Shape 19"/>
          <p:cNvSpPr>
            <a:spLocks noGrp="1"/>
          </p:cNvSpPr>
          <p:nvPr>
            <p:ph type="body" idx="1"/>
          </p:nvPr>
        </p:nvSpPr>
        <p:spPr>
          <a:prstGeom prst="rect">
            <a:avLst/>
          </a:prstGeom>
        </p:spPr>
        <p:txBody>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pPr>
            <a:r>
              <a:rPr sz="8000"/>
              <a:t>Texte du titre</a:t>
            </a:r>
          </a:p>
        </p:txBody>
      </p:sp>
      <p:sp>
        <p:nvSpPr>
          <p:cNvPr id="22" name="Shape 22"/>
          <p:cNvSpPr>
            <a:spLocks noGrp="1"/>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Texte niveau 1</a:t>
            </a:r>
          </a:p>
          <a:p>
            <a:pPr lvl="1">
              <a:defRPr sz="1800"/>
            </a:pPr>
            <a:r>
              <a:rPr sz="2800"/>
              <a:t>Texte niveau 2</a:t>
            </a:r>
          </a:p>
          <a:p>
            <a:pPr lvl="2">
              <a:defRPr sz="1800"/>
            </a:pPr>
            <a:r>
              <a:rPr sz="2800"/>
              <a:t>Texte niveau 3</a:t>
            </a:r>
          </a:p>
          <a:p>
            <a:pPr lvl="3">
              <a:defRPr sz="1800"/>
            </a:pPr>
            <a:r>
              <a:rPr sz="2800"/>
              <a:t>Texte niveau 4</a:t>
            </a:r>
          </a:p>
          <a:p>
            <a:pPr lvl="4">
              <a:defRPr sz="1800"/>
            </a:pPr>
            <a:r>
              <a:rPr sz="2800"/>
              <a:t>Texte niveau 5</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8000"/>
              <a:t>Texte du titre</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med"/>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 Type="http://schemas.openxmlformats.org/officeDocument/2006/relationships/slideLayout" Target="../slideLayouts/slideLayout1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4"/>
          <p:cNvGrpSpPr/>
          <p:nvPr/>
        </p:nvGrpSpPr>
        <p:grpSpPr>
          <a:xfrm>
            <a:off x="6702030" y="1246950"/>
            <a:ext cx="5060771" cy="4509983"/>
            <a:chOff x="-38244" y="-38230"/>
            <a:chExt cx="5060770" cy="4509982"/>
          </a:xfrm>
        </p:grpSpPr>
        <p:sp>
          <p:nvSpPr>
            <p:cNvPr id="33" name="Shape 33"/>
            <p:cNvSpPr/>
            <p:nvPr/>
          </p:nvSpPr>
          <p:spPr>
            <a:xfrm>
              <a:off x="0" y="0"/>
              <a:ext cx="4984320" cy="4433590"/>
            </a:xfrm>
            <a:custGeom>
              <a:avLst/>
              <a:gdLst/>
              <a:ahLst/>
              <a:cxnLst>
                <a:cxn ang="0">
                  <a:pos x="wd2" y="hd2"/>
                </a:cxn>
                <a:cxn ang="5400000">
                  <a:pos x="wd2" y="hd2"/>
                </a:cxn>
                <a:cxn ang="10800000">
                  <a:pos x="wd2" y="hd2"/>
                </a:cxn>
                <a:cxn ang="16200000">
                  <a:pos x="wd2" y="hd2"/>
                </a:cxn>
              </a:cxnLst>
              <a:rect l="0" t="0" r="r" b="b"/>
              <a:pathLst>
                <a:path w="21600" h="21600" extrusionOk="0">
                  <a:moveTo>
                    <a:pt x="73" y="82"/>
                  </a:moveTo>
                  <a:lnTo>
                    <a:pt x="0" y="21560"/>
                  </a:lnTo>
                  <a:lnTo>
                    <a:pt x="21600" y="21600"/>
                  </a:lnTo>
                  <a:lnTo>
                    <a:pt x="21547" y="0"/>
                  </a:lnTo>
                  <a:lnTo>
                    <a:pt x="73" y="82"/>
                  </a:lnTo>
                  <a:close/>
                </a:path>
              </a:pathLst>
            </a:custGeom>
            <a:solidFill>
              <a:srgbClr val="D8D2C8"/>
            </a:solidFill>
            <a:ln>
              <a:noFill/>
            </a:ln>
            <a:effectLst/>
          </p:spPr>
          <p:txBody>
            <a:bodyPr wrap="square" lIns="0" tIns="0" rIns="0" bIns="0" numCol="1" anchor="t">
              <a:noAutofit/>
            </a:bodyPr>
            <a:lstStyle/>
            <a:p>
              <a:pPr lvl="0" algn="l" defTabSz="457200">
                <a:defRPr sz="3800" b="1">
                  <a:solidFill>
                    <a:srgbClr val="FFFFFF"/>
                  </a:solidFill>
                  <a:latin typeface="Superclarendon Regular"/>
                  <a:ea typeface="Superclarendon Regular"/>
                  <a:cs typeface="Superclarendon Regular"/>
                  <a:sym typeface="Superclarendon Regular"/>
                </a:defRPr>
              </a:pPr>
              <a:endParaRPr/>
            </a:p>
          </p:txBody>
        </p:sp>
        <p:pic>
          <p:nvPicPr>
            <p:cNvPr id="32" name="Image 31"/>
            <p:cNvPicPr/>
            <p:nvPr/>
          </p:nvPicPr>
          <p:blipFill>
            <a:blip r:embed="rId2">
              <a:extLst/>
            </a:blip>
            <a:stretch>
              <a:fillRect/>
            </a:stretch>
          </p:blipFill>
          <p:spPr>
            <a:xfrm>
              <a:off x="-38245" y="-38231"/>
              <a:ext cx="5060771" cy="4509984"/>
            </a:xfrm>
            <a:prstGeom prst="rect">
              <a:avLst/>
            </a:prstGeom>
            <a:effectLst/>
          </p:spPr>
        </p:pic>
      </p:grpSp>
      <p:grpSp>
        <p:nvGrpSpPr>
          <p:cNvPr id="37" name="Group 37"/>
          <p:cNvGrpSpPr/>
          <p:nvPr/>
        </p:nvGrpSpPr>
        <p:grpSpPr>
          <a:xfrm rot="54851">
            <a:off x="6663599" y="5712716"/>
            <a:ext cx="5118652" cy="2803607"/>
            <a:chOff x="-38905" y="-38655"/>
            <a:chExt cx="5118651" cy="2803605"/>
          </a:xfrm>
        </p:grpSpPr>
        <p:sp>
          <p:nvSpPr>
            <p:cNvPr id="36" name="Shape 36"/>
            <p:cNvSpPr/>
            <p:nvPr/>
          </p:nvSpPr>
          <p:spPr>
            <a:xfrm>
              <a:off x="-1" y="0"/>
              <a:ext cx="5041264" cy="2726733"/>
            </a:xfrm>
            <a:custGeom>
              <a:avLst/>
              <a:gdLst/>
              <a:ahLst/>
              <a:cxnLst>
                <a:cxn ang="0">
                  <a:pos x="wd2" y="hd2"/>
                </a:cxn>
                <a:cxn ang="5400000">
                  <a:pos x="wd2" y="hd2"/>
                </a:cxn>
                <a:cxn ang="10800000">
                  <a:pos x="wd2" y="hd2"/>
                </a:cxn>
                <a:cxn ang="16200000">
                  <a:pos x="wd2" y="hd2"/>
                </a:cxn>
              </a:cxnLst>
              <a:rect l="0" t="0" r="r" b="b"/>
              <a:pathLst>
                <a:path w="21600" h="21600" extrusionOk="0">
                  <a:moveTo>
                    <a:pt x="0" y="581"/>
                  </a:moveTo>
                  <a:lnTo>
                    <a:pt x="21483" y="0"/>
                  </a:lnTo>
                  <a:lnTo>
                    <a:pt x="21600" y="21475"/>
                  </a:lnTo>
                  <a:lnTo>
                    <a:pt x="241" y="21600"/>
                  </a:lnTo>
                  <a:lnTo>
                    <a:pt x="0" y="581"/>
                  </a:lnTo>
                  <a:close/>
                </a:path>
              </a:pathLst>
            </a:custGeom>
            <a:solidFill>
              <a:srgbClr val="000000"/>
            </a:solidFill>
            <a:ln>
              <a:noFill/>
            </a:ln>
            <a:effectLst/>
          </p:spPr>
          <p:txBody>
            <a:bodyPr wrap="square" lIns="0" tIns="0" rIns="0" bIns="0" numCol="1" anchor="t">
              <a:noAutofit/>
            </a:bodyPr>
            <a:lstStyle/>
            <a:p>
              <a:pPr lvl="0" algn="l" defTabSz="457200">
                <a:defRPr sz="3800" b="1">
                  <a:solidFill>
                    <a:srgbClr val="FFFFFF"/>
                  </a:solidFill>
                  <a:latin typeface="Superclarendon Regular"/>
                  <a:ea typeface="Superclarendon Regular"/>
                  <a:cs typeface="Superclarendon Regular"/>
                  <a:sym typeface="Superclarendon Regular"/>
                </a:defRPr>
              </a:pPr>
              <a:endParaRPr/>
            </a:p>
          </p:txBody>
        </p:sp>
        <p:pic>
          <p:nvPicPr>
            <p:cNvPr id="35" name="Image 34"/>
            <p:cNvPicPr/>
            <p:nvPr/>
          </p:nvPicPr>
          <p:blipFill>
            <a:blip r:embed="rId3">
              <a:extLst/>
            </a:blip>
            <a:stretch>
              <a:fillRect/>
            </a:stretch>
          </p:blipFill>
          <p:spPr>
            <a:xfrm>
              <a:off x="-38906" y="-38656"/>
              <a:ext cx="5118652" cy="2803606"/>
            </a:xfrm>
            <a:prstGeom prst="rect">
              <a:avLst/>
            </a:prstGeom>
            <a:effectLst/>
          </p:spPr>
        </p:pic>
      </p:grpSp>
      <p:grpSp>
        <p:nvGrpSpPr>
          <p:cNvPr id="40" name="Group 40"/>
          <p:cNvGrpSpPr/>
          <p:nvPr/>
        </p:nvGrpSpPr>
        <p:grpSpPr>
          <a:xfrm rot="21480000">
            <a:off x="7254822" y="1611859"/>
            <a:ext cx="3962401" cy="5336984"/>
            <a:chOff x="-139699" y="-88899"/>
            <a:chExt cx="3962400" cy="5336983"/>
          </a:xfrm>
        </p:grpSpPr>
        <p:pic>
          <p:nvPicPr>
            <p:cNvPr id="39" name="bruce_wayne.jpg"/>
            <p:cNvPicPr/>
            <p:nvPr/>
          </p:nvPicPr>
          <p:blipFill>
            <a:blip r:embed="rId4">
              <a:extLst/>
            </a:blip>
            <a:srcRect l="17487" r="17487"/>
            <a:stretch>
              <a:fillRect/>
            </a:stretch>
          </p:blipFill>
          <p:spPr>
            <a:xfrm>
              <a:off x="0" y="0"/>
              <a:ext cx="3683001" cy="4955984"/>
            </a:xfrm>
            <a:prstGeom prst="rect">
              <a:avLst/>
            </a:prstGeom>
            <a:ln>
              <a:noFill/>
            </a:ln>
            <a:effectLst/>
          </p:spPr>
        </p:pic>
        <p:pic>
          <p:nvPicPr>
            <p:cNvPr id="38" name="Image 37"/>
            <p:cNvPicPr/>
            <p:nvPr/>
          </p:nvPicPr>
          <p:blipFill>
            <a:blip r:embed="rId5">
              <a:extLst/>
            </a:blip>
            <a:stretch>
              <a:fillRect/>
            </a:stretch>
          </p:blipFill>
          <p:spPr>
            <a:xfrm>
              <a:off x="-139700" y="-88900"/>
              <a:ext cx="3962401" cy="5336984"/>
            </a:xfrm>
            <a:prstGeom prst="rect">
              <a:avLst/>
            </a:prstGeom>
            <a:effectLst/>
          </p:spPr>
        </p:pic>
      </p:grpSp>
      <p:sp>
        <p:nvSpPr>
          <p:cNvPr id="41" name="Shape 41"/>
          <p:cNvSpPr/>
          <p:nvPr/>
        </p:nvSpPr>
        <p:spPr>
          <a:xfrm>
            <a:off x="7032375" y="6940550"/>
            <a:ext cx="4147344"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sz="3000" b="1">
                <a:solidFill>
                  <a:srgbClr val="FFFFFF"/>
                </a:solidFill>
                <a:latin typeface="Superclarendon Regular"/>
                <a:ea typeface="Superclarendon Regular"/>
                <a:cs typeface="Superclarendon Regular"/>
                <a:sym typeface="Superclarendon Regular"/>
              </a:defRPr>
            </a:lvl1pPr>
          </a:lstStyle>
          <a:p>
            <a:pPr lvl="0">
              <a:defRPr sz="1800" b="0">
                <a:solidFill>
                  <a:srgbClr val="000000"/>
                </a:solidFill>
              </a:defRPr>
            </a:pPr>
            <a:r>
              <a:rPr sz="3000" b="1">
                <a:solidFill>
                  <a:srgbClr val="FFFFFF"/>
                </a:solidFill>
              </a:rPr>
              <a:t>Brice</a:t>
            </a:r>
          </a:p>
        </p:txBody>
      </p:sp>
      <p:sp>
        <p:nvSpPr>
          <p:cNvPr id="42" name="Shape 42"/>
          <p:cNvSpPr/>
          <p:nvPr/>
        </p:nvSpPr>
        <p:spPr>
          <a:xfrm flipH="1">
            <a:off x="6562475" y="1098550"/>
            <a:ext cx="1" cy="7556500"/>
          </a:xfrm>
          <a:prstGeom prst="line">
            <a:avLst/>
          </a:prstGeom>
          <a:ln>
            <a:solidFill>
              <a:srgbClr val="E0E0E0"/>
            </a:solidFill>
            <a:custDash>
              <a:ds d="200000" sp="200000"/>
            </a:custDash>
            <a:miter lim="400000"/>
          </a:ln>
        </p:spPr>
        <p:txBody>
          <a:bodyPr lIns="0" tIns="0" rIns="0" bIns="0" anchor="ctr"/>
          <a:lstStyle/>
          <a:p>
            <a:pPr lvl="0" algn="l" defTabSz="457200">
              <a:lnSpc>
                <a:spcPct val="120000"/>
              </a:lnSpc>
              <a:spcBef>
                <a:spcPts val="900"/>
              </a:spcBef>
              <a:defRPr sz="1100">
                <a:solidFill>
                  <a:srgbClr val="737373"/>
                </a:solidFill>
                <a:latin typeface="Avenir Next Medium"/>
                <a:ea typeface="Avenir Next Medium"/>
                <a:cs typeface="Avenir Next Medium"/>
                <a:sym typeface="Avenir Next Medium"/>
              </a:defRPr>
            </a:pPr>
            <a:endParaRPr/>
          </a:p>
        </p:txBody>
      </p:sp>
      <p:sp>
        <p:nvSpPr>
          <p:cNvPr id="43" name="Shape 43"/>
          <p:cNvSpPr/>
          <p:nvPr/>
        </p:nvSpPr>
        <p:spPr>
          <a:xfrm>
            <a:off x="2573087" y="1458910"/>
            <a:ext cx="3704194" cy="1545634"/>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Brice se bat contre la complexité tous les jours, elle a envahi tous les étages de son organisation. Il rêve de disposer des atouts essentiels que sont agilité, performance et innovation pour réussir dans une économie hautement concurrentielle et en mutation permanente. Il sait qu’il ne trouvera pas une réponse simple, ni une recette de gestion.</a:t>
            </a:r>
          </a:p>
        </p:txBody>
      </p:sp>
      <p:sp>
        <p:nvSpPr>
          <p:cNvPr id="44" name="Shape 44"/>
          <p:cNvSpPr/>
          <p:nvPr/>
        </p:nvSpPr>
        <p:spPr>
          <a:xfrm>
            <a:off x="1346686" y="6885423"/>
            <a:ext cx="5113515" cy="1346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defTabSz="457200">
              <a:defRPr sz="1800"/>
            </a:pPr>
            <a:r>
              <a:rPr sz="1700" b="1">
                <a:latin typeface="Superclarendon Regular"/>
                <a:ea typeface="Superclarendon Regular"/>
                <a:cs typeface="Superclarendon Regular"/>
                <a:sym typeface="Superclarendon Regular"/>
              </a:rPr>
              <a:t>Rendez-vous à la Coaching Clinic</a:t>
            </a:r>
          </a:p>
          <a:p>
            <a:pPr lvl="0" defTabSz="457200">
              <a:defRPr sz="1800"/>
            </a:pPr>
            <a:r>
              <a:rPr sz="1700" b="1">
                <a:latin typeface="Superclarendon Regular"/>
                <a:ea typeface="Superclarendon Regular"/>
                <a:cs typeface="Superclarendon Regular"/>
                <a:sym typeface="Superclarendon Regular"/>
              </a:rPr>
              <a:t>de &lt;&lt;EVENEMENT&gt;&gt;,</a:t>
            </a:r>
            <a:br>
              <a:rPr sz="1700" b="1">
                <a:latin typeface="Superclarendon Regular"/>
                <a:ea typeface="Superclarendon Regular"/>
                <a:cs typeface="Superclarendon Regular"/>
                <a:sym typeface="Superclarendon Regular"/>
              </a:rPr>
            </a:br>
            <a:r>
              <a:rPr sz="1700" b="1">
                <a:latin typeface="Superclarendon Regular"/>
                <a:ea typeface="Superclarendon Regular"/>
                <a:cs typeface="Superclarendon Regular"/>
                <a:sym typeface="Superclarendon Regular"/>
              </a:rPr>
              <a:t>le &lt;&lt;DATE&gt;&gt; à &lt;&lt;LIEU&gt;&gt;.</a:t>
            </a:r>
          </a:p>
        </p:txBody>
      </p:sp>
      <p:sp>
        <p:nvSpPr>
          <p:cNvPr id="45" name="Shape 45"/>
          <p:cNvSpPr/>
          <p:nvPr/>
        </p:nvSpPr>
        <p:spPr>
          <a:xfrm>
            <a:off x="7032375" y="7558523"/>
            <a:ext cx="4147344"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sz="2200" b="1" cap="small">
                <a:solidFill>
                  <a:srgbClr val="FFFFFF"/>
                </a:solidFill>
                <a:latin typeface="Superclarendon Regular"/>
                <a:ea typeface="Superclarendon Regular"/>
                <a:cs typeface="Superclarendon Regular"/>
                <a:sym typeface="Superclarendon Regular"/>
              </a:defRPr>
            </a:lvl1pPr>
          </a:lstStyle>
          <a:p>
            <a:pPr lvl="0">
              <a:defRPr sz="1800" b="0" cap="none">
                <a:solidFill>
                  <a:srgbClr val="000000"/>
                </a:solidFill>
              </a:defRPr>
            </a:pPr>
            <a:r>
              <a:rPr sz="2200" b="1" cap="small">
                <a:solidFill>
                  <a:srgbClr val="FFFFFF"/>
                </a:solidFill>
              </a:rPr>
              <a:t>Le Boss</a:t>
            </a:r>
          </a:p>
        </p:txBody>
      </p:sp>
      <p:pic>
        <p:nvPicPr>
          <p:cNvPr id="46" name="pointing_hand.jpg"/>
          <p:cNvPicPr/>
          <p:nvPr/>
        </p:nvPicPr>
        <p:blipFill>
          <a:blip r:embed="rId6">
            <a:extLst/>
          </a:blip>
          <a:stretch>
            <a:fillRect/>
          </a:stretch>
        </p:blipFill>
        <p:spPr>
          <a:xfrm>
            <a:off x="1436576" y="3530675"/>
            <a:ext cx="900134" cy="624285"/>
          </a:xfrm>
          <a:prstGeom prst="rect">
            <a:avLst/>
          </a:prstGeom>
          <a:ln w="12700">
            <a:miter lim="400000"/>
          </a:ln>
        </p:spPr>
      </p:pic>
      <p:sp>
        <p:nvSpPr>
          <p:cNvPr id="47" name="Shape 47"/>
          <p:cNvSpPr/>
          <p:nvPr/>
        </p:nvSpPr>
        <p:spPr>
          <a:xfrm>
            <a:off x="2573087" y="3057026"/>
            <a:ext cx="3704194" cy="1571584"/>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Brice est accompagné des membres de son CODIR : RH, Achats, Finance, Commerce, Marketing, Qualité, … et même l’IT. L’occasion de cheminer ensemble et de questionner d’un côté les postures, les comportements individuels et collectifs, de l’autre, les outils et les méthodes utilisées.</a:t>
            </a:r>
          </a:p>
        </p:txBody>
      </p:sp>
      <p:pic>
        <p:nvPicPr>
          <p:cNvPr id="48" name="heart.png"/>
          <p:cNvPicPr/>
          <p:nvPr/>
        </p:nvPicPr>
        <p:blipFill>
          <a:blip r:embed="rId7">
            <a:extLst/>
          </a:blip>
          <a:stretch>
            <a:fillRect/>
          </a:stretch>
        </p:blipFill>
        <p:spPr>
          <a:xfrm>
            <a:off x="1436626" y="4698707"/>
            <a:ext cx="900084" cy="754887"/>
          </a:xfrm>
          <a:prstGeom prst="rect">
            <a:avLst/>
          </a:prstGeom>
          <a:ln w="12700">
            <a:miter lim="400000"/>
          </a:ln>
        </p:spPr>
      </p:pic>
      <p:sp>
        <p:nvSpPr>
          <p:cNvPr id="49" name="Shape 49"/>
          <p:cNvSpPr/>
          <p:nvPr/>
        </p:nvSpPr>
        <p:spPr>
          <a:xfrm>
            <a:off x="2573087" y="4501751"/>
            <a:ext cx="3704194" cy="114879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Brice est prêt à accepter le potentiel et la créativité de l’inconnu et à ouvrir son esprit à une nouvelle façon d’interagir avec les personnes, les équipes et toutes structures auto-organisées. Tout seul on va plus vite, ensemble on va plus loin :)</a:t>
            </a:r>
          </a:p>
        </p:txBody>
      </p:sp>
      <p:sp>
        <p:nvSpPr>
          <p:cNvPr id="50" name="Shape 50"/>
          <p:cNvSpPr/>
          <p:nvPr/>
        </p:nvSpPr>
        <p:spPr>
          <a:xfrm>
            <a:off x="2574450" y="6076493"/>
            <a:ext cx="3702831" cy="1"/>
          </a:xfrm>
          <a:prstGeom prst="line">
            <a:avLst/>
          </a:prstGeom>
          <a:ln w="12700">
            <a:solidFill>
              <a:srgbClr val="DB5750"/>
            </a:solidFill>
            <a:miter lim="400000"/>
          </a:ln>
        </p:spPr>
        <p:txBody>
          <a:bodyPr lIns="0" tIns="0" rIns="0" bIns="0" anchor="ctr"/>
          <a:lstStyle/>
          <a:p>
            <a:pPr lvl="0" defTabSz="457200">
              <a:defRPr sz="1200">
                <a:solidFill>
                  <a:srgbClr val="444444"/>
                </a:solidFill>
                <a:latin typeface="Avenir Next Medium"/>
                <a:ea typeface="Avenir Next Medium"/>
                <a:cs typeface="Avenir Next Medium"/>
                <a:sym typeface="Avenir Next Medium"/>
              </a:defRPr>
            </a:pPr>
            <a:endParaRPr/>
          </a:p>
        </p:txBody>
      </p:sp>
      <p:sp>
        <p:nvSpPr>
          <p:cNvPr id="51" name="Shape 51"/>
          <p:cNvSpPr/>
          <p:nvPr/>
        </p:nvSpPr>
        <p:spPr>
          <a:xfrm>
            <a:off x="2336710" y="5824711"/>
            <a:ext cx="4197748" cy="677976"/>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457200">
              <a:lnSpc>
                <a:spcPct val="110000"/>
              </a:lnSpc>
              <a:spcBef>
                <a:spcPts val="900"/>
              </a:spcBef>
              <a:defRPr sz="1800"/>
            </a:pPr>
            <a:r>
              <a:rPr sz="1400" cap="small" dirty="0">
                <a:solidFill>
                  <a:srgbClr val="FF2600"/>
                </a:solidFill>
                <a:latin typeface="Superclarendon Regular"/>
                <a:ea typeface="Superclarendon Regular"/>
                <a:cs typeface="Superclarendon Regular"/>
                <a:sym typeface="Superclarendon Regular"/>
              </a:rPr>
              <a:t>Pourquoi tombons-nous ?</a:t>
            </a:r>
            <a:br>
              <a:rPr sz="1400" cap="small" dirty="0">
                <a:solidFill>
                  <a:srgbClr val="FF2600"/>
                </a:solidFill>
                <a:latin typeface="Superclarendon Regular"/>
                <a:ea typeface="Superclarendon Regular"/>
                <a:cs typeface="Superclarendon Regular"/>
                <a:sym typeface="Superclarendon Regular"/>
              </a:rPr>
            </a:br>
            <a:r>
              <a:rPr sz="1400" cap="small" dirty="0">
                <a:solidFill>
                  <a:srgbClr val="FF2600"/>
                </a:solidFill>
                <a:latin typeface="Superclarendon Regular"/>
                <a:ea typeface="Superclarendon Regular"/>
                <a:cs typeface="Superclarendon Regular"/>
                <a:sym typeface="Superclarendon Regular"/>
              </a:rPr>
              <a:t>Pour mieux apprendre à nous relever</a:t>
            </a:r>
          </a:p>
        </p:txBody>
      </p:sp>
      <p:pic>
        <p:nvPicPr>
          <p:cNvPr id="52" name="batarang.jpg"/>
          <p:cNvPicPr/>
          <p:nvPr/>
        </p:nvPicPr>
        <p:blipFill>
          <a:blip r:embed="rId8">
            <a:extLst/>
          </a:blip>
          <a:stretch>
            <a:fillRect/>
          </a:stretch>
        </p:blipFill>
        <p:spPr>
          <a:xfrm>
            <a:off x="1400415" y="5814909"/>
            <a:ext cx="972543" cy="523169"/>
          </a:xfrm>
          <a:prstGeom prst="rect">
            <a:avLst/>
          </a:prstGeom>
          <a:ln w="12700">
            <a:miter lim="400000"/>
          </a:ln>
        </p:spPr>
      </p:pic>
      <p:pic>
        <p:nvPicPr>
          <p:cNvPr id="53" name="Pacman.png"/>
          <p:cNvPicPr/>
          <p:nvPr/>
        </p:nvPicPr>
        <p:blipFill>
          <a:blip r:embed="rId9">
            <a:extLst/>
          </a:blip>
          <a:stretch>
            <a:fillRect/>
          </a:stretch>
        </p:blipFill>
        <p:spPr>
          <a:xfrm>
            <a:off x="1346686" y="1802526"/>
            <a:ext cx="754087" cy="858402"/>
          </a:xfrm>
          <a:prstGeom prst="rect">
            <a:avLst/>
          </a:prstGeom>
          <a:ln w="12700">
            <a:miter lim="400000"/>
          </a:ln>
        </p:spPr>
      </p:pic>
      <p:sp>
        <p:nvSpPr>
          <p:cNvPr id="54" name="Shape 54"/>
          <p:cNvSpPr/>
          <p:nvPr/>
        </p:nvSpPr>
        <p:spPr>
          <a:xfrm rot="2700000">
            <a:off x="1192263" y="2160077"/>
            <a:ext cx="1005722" cy="31416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1500">
                <a:latin typeface="Balcony Angels"/>
                <a:ea typeface="Balcony Angels"/>
                <a:cs typeface="Balcony Angels"/>
                <a:sym typeface="Balcony Angels"/>
              </a:defRPr>
            </a:lvl1pPr>
          </a:lstStyle>
          <a:p>
            <a:pPr lvl="0">
              <a:defRPr sz="1800"/>
            </a:pPr>
            <a:r>
              <a:rPr sz="1500"/>
              <a:t>COMPLEXITE</a:t>
            </a:r>
          </a:p>
        </p:txBody>
      </p:sp>
      <p:sp>
        <p:nvSpPr>
          <p:cNvPr id="55" name="Shape 55"/>
          <p:cNvSpPr/>
          <p:nvPr/>
        </p:nvSpPr>
        <p:spPr>
          <a:xfrm>
            <a:off x="1723729" y="2074646"/>
            <a:ext cx="1005722" cy="31416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1500">
                <a:latin typeface="Balcony Angels"/>
                <a:ea typeface="Balcony Angels"/>
                <a:cs typeface="Balcony Angels"/>
                <a:sym typeface="Balcony Angels"/>
              </a:defRPr>
            </a:lvl1pPr>
          </a:lstStyle>
          <a:p>
            <a:pPr lvl="0">
              <a:defRPr sz="1800"/>
            </a:pPr>
            <a:r>
              <a:rPr sz="1500"/>
              <a:t>STRATEGIE</a:t>
            </a:r>
          </a:p>
        </p:txBody>
      </p:sp>
      <p:sp>
        <p:nvSpPr>
          <p:cNvPr id="56" name="Shape 56"/>
          <p:cNvSpPr/>
          <p:nvPr/>
        </p:nvSpPr>
        <p:spPr>
          <a:xfrm>
            <a:off x="6562475" y="8426982"/>
            <a:ext cx="5213850" cy="228068"/>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900">
                <a:latin typeface="Avenir Next Regular"/>
                <a:ea typeface="Avenir Next Regular"/>
                <a:cs typeface="Avenir Next Regular"/>
                <a:sym typeface="Avenir Next Regular"/>
              </a:defRPr>
            </a:lvl1pPr>
          </a:lstStyle>
          <a:p>
            <a:pPr lvl="0">
              <a:defRPr sz="1800"/>
            </a:pPr>
            <a:r>
              <a:rPr sz="900"/>
              <a:t>Crédit : Fabrice Aimetti - Ayeba</a:t>
            </a:r>
          </a:p>
        </p:txBody>
      </p:sp>
    </p:spTree>
  </p:cSld>
  <p:clrMapOvr>
    <a:masterClrMapping/>
  </p:clrMapOvr>
  <p:transition xmlns:p14="http://schemas.microsoft.com/office/powerpoint/2010/mai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195</Words>
  <Application>Microsoft Macintosh PowerPoint</Application>
  <PresentationFormat>Personnalisé</PresentationFormat>
  <Paragraphs>11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White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Fabrice AIMETTI</cp:lastModifiedBy>
  <cp:revision>1</cp:revision>
  <dcterms:modified xsi:type="dcterms:W3CDTF">2014-11-01T17:57:26Z</dcterms:modified>
</cp:coreProperties>
</file>