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re et sous-titr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pPr>
            <a:r>
              <a:rPr sz="8000"/>
              <a:t>Texte du titre</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endParaRPr sz="3200"/>
          </a:p>
          <a:p>
            <a:pPr lvl="1">
              <a:defRPr sz="1800"/>
            </a:pPr>
            <a:r>
              <a:rPr sz="3200"/>
              <a:t>Texte niveau 2</a:t>
            </a:r>
            <a:endParaRPr sz="3200"/>
          </a:p>
          <a:p>
            <a:pPr lvl="2">
              <a:defRPr sz="1800"/>
            </a:pPr>
            <a:r>
              <a:rPr sz="3200"/>
              <a:t>Texte niveau 3</a:t>
            </a:r>
            <a:endParaRPr sz="3200"/>
          </a:p>
          <a:p>
            <a:pPr lvl="3">
              <a:defRPr sz="1800"/>
            </a:pPr>
            <a:r>
              <a:rPr sz="3200"/>
              <a:t>Texte niveau 4</a:t>
            </a:r>
            <a:endParaRPr sz="3200"/>
          </a:p>
          <a:p>
            <a:pPr lvl="4">
              <a:defRPr sz="1800"/>
            </a:pPr>
            <a:r>
              <a:rPr sz="3200"/>
              <a:t>Texte niveau 5</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Citation">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Vierg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e">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pPr>
            <a:r>
              <a:rPr sz="8000"/>
              <a:t>Texte du titre</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endParaRPr sz="3200"/>
          </a:p>
          <a:p>
            <a:pPr lvl="1">
              <a:defRPr sz="1800"/>
            </a:pPr>
            <a:r>
              <a:rPr sz="3200"/>
              <a:t>Texte niveau 2</a:t>
            </a:r>
            <a:endParaRPr sz="3200"/>
          </a:p>
          <a:p>
            <a:pPr lvl="2">
              <a:defRPr sz="1800"/>
            </a:pPr>
            <a:r>
              <a:rPr sz="3200"/>
              <a:t>Texte niveau 3</a:t>
            </a:r>
            <a:endParaRPr sz="3200"/>
          </a:p>
          <a:p>
            <a:pPr lvl="3">
              <a:defRPr sz="1800"/>
            </a:pPr>
            <a:r>
              <a:rPr sz="3200"/>
              <a:t>Texte niveau 4</a:t>
            </a:r>
            <a:endParaRPr sz="3200"/>
          </a:p>
          <a:p>
            <a:pPr lvl="4">
              <a:defRPr sz="1800"/>
            </a:pPr>
            <a:r>
              <a:rPr sz="3200"/>
              <a:t>Texte niveau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re - Centré">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pPr>
            <a:r>
              <a:rPr sz="8000"/>
              <a:t>Texte du titre</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e">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pPr>
            <a:r>
              <a:rPr sz="6000"/>
              <a:t>Texte du titre</a:t>
            </a:r>
          </a:p>
        </p:txBody>
      </p:sp>
      <p:sp>
        <p:nvSpPr>
          <p:cNvPr id="14" name="Shape 14"/>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endParaRPr sz="3200"/>
          </a:p>
          <a:p>
            <a:pPr lvl="1">
              <a:defRPr sz="1800"/>
            </a:pPr>
            <a:r>
              <a:rPr sz="3200"/>
              <a:t>Texte niveau 2</a:t>
            </a:r>
            <a:endParaRPr sz="3200"/>
          </a:p>
          <a:p>
            <a:pPr lvl="2">
              <a:defRPr sz="1800"/>
            </a:pPr>
            <a:r>
              <a:rPr sz="3200"/>
              <a:t>Texte niveau 3</a:t>
            </a:r>
            <a:endParaRPr sz="3200"/>
          </a:p>
          <a:p>
            <a:pPr lvl="3">
              <a:defRPr sz="1800"/>
            </a:pPr>
            <a:r>
              <a:rPr sz="3200"/>
              <a:t>Texte niveau 4</a:t>
            </a:r>
            <a:endParaRPr sz="3200"/>
          </a:p>
          <a:p>
            <a:pPr lvl="4">
              <a:defRPr sz="1800"/>
            </a:pPr>
            <a:r>
              <a:rPr sz="3200"/>
              <a:t>Texte niveau 5</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re - Haut">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pPr>
            <a:r>
              <a:rPr sz="8000"/>
              <a:t>Texte du titre</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re et puce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8000"/>
              <a:t>Texte du titre</a:t>
            </a:r>
          </a:p>
        </p:txBody>
      </p:sp>
      <p:sp>
        <p:nvSpPr>
          <p:cNvPr id="19" name="Shape 19"/>
          <p:cNvSpPr/>
          <p:nvPr>
            <p:ph type="body" idx="1"/>
          </p:nvPr>
        </p:nvSpPr>
        <p:spPr>
          <a:prstGeom prst="rect">
            <a:avLst/>
          </a:prstGeom>
        </p:spPr>
        <p:txBody>
          <a:bodyPr/>
          <a:lstStyle/>
          <a:p>
            <a:pPr lvl="0">
              <a:defRPr sz="1800"/>
            </a:pPr>
            <a:r>
              <a:rPr sz="3600"/>
              <a:t>Texte niveau 1</a:t>
            </a:r>
            <a:endParaRPr sz="3600"/>
          </a:p>
          <a:p>
            <a:pPr lvl="1">
              <a:defRPr sz="1800"/>
            </a:pPr>
            <a:r>
              <a:rPr sz="3600"/>
              <a:t>Texte niveau 2</a:t>
            </a:r>
            <a:endParaRPr sz="3600"/>
          </a:p>
          <a:p>
            <a:pPr lvl="2">
              <a:defRPr sz="1800"/>
            </a:pPr>
            <a:r>
              <a:rPr sz="3600"/>
              <a:t>Texte niveau 3</a:t>
            </a:r>
            <a:endParaRPr sz="3600"/>
          </a:p>
          <a:p>
            <a:pPr lvl="3">
              <a:defRPr sz="1800"/>
            </a:pPr>
            <a:r>
              <a:rPr sz="3600"/>
              <a:t>Texte niveau 4</a:t>
            </a:r>
            <a:endParaRPr sz="3600"/>
          </a:p>
          <a:p>
            <a:pPr lvl="4">
              <a:defRPr sz="1800"/>
            </a:pPr>
            <a:r>
              <a:rPr sz="3600"/>
              <a:t>Texte niveau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re, puces et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pPr>
            <a:r>
              <a:rPr sz="8000"/>
              <a:t>Texte du titre</a:t>
            </a:r>
          </a:p>
        </p:txBody>
      </p:sp>
      <p:sp>
        <p:nvSpPr>
          <p:cNvPr id="22" name="Shape 22"/>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Texte niveau 1</a:t>
            </a:r>
            <a:endParaRPr sz="2800"/>
          </a:p>
          <a:p>
            <a:pPr lvl="1">
              <a:defRPr sz="1800"/>
            </a:pPr>
            <a:r>
              <a:rPr sz="2800"/>
              <a:t>Texte niveau 2</a:t>
            </a:r>
            <a:endParaRPr sz="2800"/>
          </a:p>
          <a:p>
            <a:pPr lvl="2">
              <a:defRPr sz="1800"/>
            </a:pPr>
            <a:r>
              <a:rPr sz="2800"/>
              <a:t>Texte niveau 3</a:t>
            </a:r>
            <a:endParaRPr sz="2800"/>
          </a:p>
          <a:p>
            <a:pPr lvl="3">
              <a:defRPr sz="1800"/>
            </a:pPr>
            <a:r>
              <a:rPr sz="2800"/>
              <a:t>Texte niveau 4</a:t>
            </a:r>
            <a:endParaRPr sz="2800"/>
          </a:p>
          <a:p>
            <a:pPr lvl="4">
              <a:defRPr sz="1800"/>
            </a:pPr>
            <a:r>
              <a:rPr sz="2800"/>
              <a:t>Texte niveau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Puce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pPr>
            <a:r>
              <a:rPr sz="3600"/>
              <a:t>Texte niveau 1</a:t>
            </a:r>
            <a:endParaRPr sz="3600"/>
          </a:p>
          <a:p>
            <a:pPr lvl="1">
              <a:defRPr sz="1800"/>
            </a:pPr>
            <a:r>
              <a:rPr sz="3600"/>
              <a:t>Texte niveau 2</a:t>
            </a:r>
            <a:endParaRPr sz="3600"/>
          </a:p>
          <a:p>
            <a:pPr lvl="2">
              <a:defRPr sz="1800"/>
            </a:pPr>
            <a:r>
              <a:rPr sz="3600"/>
              <a:t>Texte niveau 3</a:t>
            </a:r>
            <a:endParaRPr sz="3600"/>
          </a:p>
          <a:p>
            <a:pPr lvl="3">
              <a:defRPr sz="1800"/>
            </a:pPr>
            <a:r>
              <a:rPr sz="3600"/>
              <a:t>Texte niveau 4</a:t>
            </a:r>
            <a:endParaRPr sz="3600"/>
          </a:p>
          <a:p>
            <a:pPr lvl="4">
              <a:defRPr sz="1800"/>
            </a:pPr>
            <a:r>
              <a:rPr sz="3600"/>
              <a:t>Texte niveau 5</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8000"/>
              <a:t>Texte du titre</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3600"/>
              <a:t>Texte niveau 1</a:t>
            </a:r>
            <a:endParaRPr sz="3600"/>
          </a:p>
          <a:p>
            <a:pPr lvl="1">
              <a:defRPr sz="1800"/>
            </a:pPr>
            <a:r>
              <a:rPr sz="3600"/>
              <a:t>Texte niveau 2</a:t>
            </a:r>
            <a:endParaRPr sz="3600"/>
          </a:p>
          <a:p>
            <a:pPr lvl="2">
              <a:defRPr sz="1800"/>
            </a:pPr>
            <a:r>
              <a:rPr sz="3600"/>
              <a:t>Texte niveau 3</a:t>
            </a:r>
            <a:endParaRPr sz="3600"/>
          </a:p>
          <a:p>
            <a:pPr lvl="3">
              <a:defRPr sz="1800"/>
            </a:pPr>
            <a:r>
              <a:rPr sz="3600"/>
              <a:t>Texte niveau 4</a:t>
            </a:r>
            <a:endParaRPr sz="3600"/>
          </a:p>
          <a:p>
            <a:pPr lvl="4">
              <a:defRPr sz="1800"/>
            </a:pPr>
            <a:r>
              <a:rPr sz="3600"/>
              <a:t>Texte niveau 5</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1.jpe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4" name="Group 34"/>
          <p:cNvGrpSpPr/>
          <p:nvPr/>
        </p:nvGrpSpPr>
        <p:grpSpPr>
          <a:xfrm>
            <a:off x="6583971" y="1246950"/>
            <a:ext cx="5060772" cy="4509983"/>
            <a:chOff x="-38244" y="-38230"/>
            <a:chExt cx="5060770" cy="4509982"/>
          </a:xfrm>
        </p:grpSpPr>
        <p:sp>
          <p:nvSpPr>
            <p:cNvPr id="33" name="Shape 33"/>
            <p:cNvSpPr/>
            <p:nvPr/>
          </p:nvSpPr>
          <p:spPr>
            <a:xfrm>
              <a:off x="0" y="0"/>
              <a:ext cx="4984320" cy="44335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 y="82"/>
                  </a:moveTo>
                  <a:lnTo>
                    <a:pt x="0" y="21560"/>
                  </a:lnTo>
                  <a:lnTo>
                    <a:pt x="21600" y="21600"/>
                  </a:lnTo>
                  <a:lnTo>
                    <a:pt x="21547" y="0"/>
                  </a:lnTo>
                  <a:lnTo>
                    <a:pt x="73" y="82"/>
                  </a:lnTo>
                  <a:close/>
                </a:path>
              </a:pathLst>
            </a:custGeom>
            <a:solidFill>
              <a:srgbClr val="D8D2C8"/>
            </a:solidFill>
            <a:ln>
              <a:noFill/>
            </a:ln>
            <a:effectLst/>
          </p:spPr>
          <p:txBody>
            <a:bodyPr wrap="square" lIns="0" tIns="0" rIns="0" bIns="0" numCol="1" anchor="t">
              <a:noAutofit/>
            </a:bodyPr>
            <a:lstStyle/>
            <a:p>
              <a:pPr lvl="0" algn="l" defTabSz="457200">
                <a:defRPr b="1" sz="3800">
                  <a:solidFill>
                    <a:srgbClr val="FFFFFF"/>
                  </a:solidFill>
                  <a:latin typeface="Superclarendon Regular"/>
                  <a:ea typeface="Superclarendon Regular"/>
                  <a:cs typeface="Superclarendon Regular"/>
                  <a:sym typeface="Superclarendon Regular"/>
                </a:defRPr>
              </a:pPr>
            </a:p>
          </p:txBody>
        </p:sp>
        <p:pic>
          <p:nvPicPr>
            <p:cNvPr id="32" name=""/>
            <p:cNvPicPr/>
            <p:nvPr/>
          </p:nvPicPr>
          <p:blipFill>
            <a:blip r:embed="rId2">
              <a:extLst/>
            </a:blip>
            <a:stretch>
              <a:fillRect/>
            </a:stretch>
          </p:blipFill>
          <p:spPr>
            <a:xfrm>
              <a:off x="-38245" y="-38231"/>
              <a:ext cx="5060771" cy="4509984"/>
            </a:xfrm>
            <a:prstGeom prst="rect">
              <a:avLst/>
            </a:prstGeom>
            <a:effectLst/>
          </p:spPr>
        </p:pic>
      </p:grpSp>
      <p:grpSp>
        <p:nvGrpSpPr>
          <p:cNvPr id="37" name="Group 37"/>
          <p:cNvGrpSpPr/>
          <p:nvPr/>
        </p:nvGrpSpPr>
        <p:grpSpPr>
          <a:xfrm rot="54851">
            <a:off x="6545540" y="5712716"/>
            <a:ext cx="5118653" cy="2803607"/>
            <a:chOff x="-38905" y="-38655"/>
            <a:chExt cx="5118651" cy="2803605"/>
          </a:xfrm>
        </p:grpSpPr>
        <p:sp>
          <p:nvSpPr>
            <p:cNvPr id="36" name="Shape 36"/>
            <p:cNvSpPr/>
            <p:nvPr/>
          </p:nvSpPr>
          <p:spPr>
            <a:xfrm>
              <a:off x="0" y="0"/>
              <a:ext cx="5041263" cy="27267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581"/>
                  </a:moveTo>
                  <a:lnTo>
                    <a:pt x="21483" y="0"/>
                  </a:lnTo>
                  <a:lnTo>
                    <a:pt x="21600" y="21475"/>
                  </a:lnTo>
                  <a:lnTo>
                    <a:pt x="241" y="21600"/>
                  </a:lnTo>
                  <a:lnTo>
                    <a:pt x="0" y="581"/>
                  </a:lnTo>
                  <a:close/>
                </a:path>
              </a:pathLst>
            </a:custGeom>
            <a:solidFill>
              <a:srgbClr val="000000"/>
            </a:solidFill>
            <a:ln>
              <a:noFill/>
            </a:ln>
            <a:effectLst/>
          </p:spPr>
          <p:txBody>
            <a:bodyPr wrap="square" lIns="0" tIns="0" rIns="0" bIns="0" numCol="1" anchor="t">
              <a:noAutofit/>
            </a:bodyPr>
            <a:lstStyle/>
            <a:p>
              <a:pPr lvl="0" algn="l" defTabSz="457200">
                <a:defRPr b="1" sz="3800">
                  <a:solidFill>
                    <a:srgbClr val="FFFFFF"/>
                  </a:solidFill>
                  <a:latin typeface="Superclarendon Regular"/>
                  <a:ea typeface="Superclarendon Regular"/>
                  <a:cs typeface="Superclarendon Regular"/>
                  <a:sym typeface="Superclarendon Regular"/>
                </a:defRPr>
              </a:pPr>
            </a:p>
          </p:txBody>
        </p:sp>
        <p:pic>
          <p:nvPicPr>
            <p:cNvPr id="35" name=""/>
            <p:cNvPicPr/>
            <p:nvPr/>
          </p:nvPicPr>
          <p:blipFill>
            <a:blip r:embed="rId3">
              <a:extLst/>
            </a:blip>
            <a:stretch>
              <a:fillRect/>
            </a:stretch>
          </p:blipFill>
          <p:spPr>
            <a:xfrm>
              <a:off x="-38906" y="-38656"/>
              <a:ext cx="5118652" cy="2803606"/>
            </a:xfrm>
            <a:prstGeom prst="rect">
              <a:avLst/>
            </a:prstGeom>
            <a:effectLst/>
          </p:spPr>
        </p:pic>
      </p:grpSp>
      <p:grpSp>
        <p:nvGrpSpPr>
          <p:cNvPr id="40" name="Group 40"/>
          <p:cNvGrpSpPr/>
          <p:nvPr/>
        </p:nvGrpSpPr>
        <p:grpSpPr>
          <a:xfrm rot="21480000">
            <a:off x="7136763" y="1611859"/>
            <a:ext cx="3962401" cy="5336984"/>
            <a:chOff x="-139700" y="-88899"/>
            <a:chExt cx="3962400" cy="5336983"/>
          </a:xfrm>
        </p:grpSpPr>
        <p:pic>
          <p:nvPicPr>
            <p:cNvPr id="39" name="prisoner.jpg"/>
            <p:cNvPicPr/>
            <p:nvPr/>
          </p:nvPicPr>
          <p:blipFill>
            <a:blip r:embed="rId4">
              <a:extLst/>
            </a:blip>
            <a:srcRect l="0" t="379" r="0" b="379"/>
            <a:stretch>
              <a:fillRect/>
            </a:stretch>
          </p:blipFill>
          <p:spPr>
            <a:xfrm>
              <a:off x="0" y="0"/>
              <a:ext cx="3683000" cy="4955984"/>
            </a:xfrm>
            <a:prstGeom prst="rect">
              <a:avLst/>
            </a:prstGeom>
            <a:ln>
              <a:noFill/>
            </a:ln>
            <a:effectLst/>
          </p:spPr>
        </p:pic>
        <p:pic>
          <p:nvPicPr>
            <p:cNvPr id="38" name=""/>
            <p:cNvPicPr/>
            <p:nvPr/>
          </p:nvPicPr>
          <p:blipFill>
            <a:blip r:embed="rId5">
              <a:extLst/>
            </a:blip>
            <a:stretch>
              <a:fillRect/>
            </a:stretch>
          </p:blipFill>
          <p:spPr>
            <a:xfrm>
              <a:off x="-139700" y="-88900"/>
              <a:ext cx="3962400" cy="5336984"/>
            </a:xfrm>
            <a:prstGeom prst="rect">
              <a:avLst/>
            </a:prstGeom>
            <a:effectLst/>
          </p:spPr>
        </p:pic>
      </p:grpSp>
      <p:sp>
        <p:nvSpPr>
          <p:cNvPr id="41" name="Shape 41"/>
          <p:cNvSpPr/>
          <p:nvPr/>
        </p:nvSpPr>
        <p:spPr>
          <a:xfrm>
            <a:off x="6914316" y="6940550"/>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b="1" sz="3000">
                <a:solidFill>
                  <a:srgbClr val="FFFFFF"/>
                </a:solidFill>
                <a:latin typeface="Superclarendon Regular"/>
                <a:ea typeface="Superclarendon Regular"/>
                <a:cs typeface="Superclarendon Regular"/>
                <a:sym typeface="Superclarendon Regular"/>
              </a:defRPr>
            </a:lvl1pPr>
          </a:lstStyle>
          <a:p>
            <a:pPr lvl="0">
              <a:defRPr b="0" sz="1800">
                <a:solidFill>
                  <a:srgbClr val="000000"/>
                </a:solidFill>
              </a:defRPr>
            </a:pPr>
            <a:r>
              <a:rPr b="1" sz="3000">
                <a:solidFill>
                  <a:srgbClr val="FFFFFF"/>
                </a:solidFill>
              </a:rPr>
              <a:t>Patrick</a:t>
            </a:r>
          </a:p>
        </p:txBody>
      </p:sp>
      <p:sp>
        <p:nvSpPr>
          <p:cNvPr id="42" name="Shape 42"/>
          <p:cNvSpPr/>
          <p:nvPr/>
        </p:nvSpPr>
        <p:spPr>
          <a:xfrm flipH="1">
            <a:off x="6444416" y="1098550"/>
            <a:ext cx="1" cy="7556500"/>
          </a:xfrm>
          <a:prstGeom prst="line">
            <a:avLst/>
          </a:prstGeom>
          <a:ln>
            <a:solidFill>
              <a:srgbClr val="E0E0E0"/>
            </a:solidFill>
            <a:custDash>
              <a:ds d="200000" sp="200000"/>
            </a:custDash>
            <a:miter lim="400000"/>
          </a:ln>
        </p:spPr>
        <p:txBody>
          <a:bodyPr lIns="0" tIns="0" rIns="0" bIns="0" anchor="ctr"/>
          <a:lstStyle/>
          <a:p>
            <a:pPr lvl="0" algn="l" defTabSz="457200">
              <a:lnSpc>
                <a:spcPct val="120000"/>
              </a:lnSpc>
              <a:spcBef>
                <a:spcPts val="900"/>
              </a:spcBef>
              <a:defRPr sz="1100">
                <a:solidFill>
                  <a:srgbClr val="737373"/>
                </a:solidFill>
                <a:latin typeface="Avenir Next Medium"/>
                <a:ea typeface="Avenir Next Medium"/>
                <a:cs typeface="Avenir Next Medium"/>
                <a:sym typeface="Avenir Next Medium"/>
              </a:defRPr>
            </a:pPr>
          </a:p>
        </p:txBody>
      </p:sp>
      <p:sp>
        <p:nvSpPr>
          <p:cNvPr id="43" name="Shape 43"/>
          <p:cNvSpPr/>
          <p:nvPr/>
        </p:nvSpPr>
        <p:spPr>
          <a:xfrm>
            <a:off x="2455029" y="1544342"/>
            <a:ext cx="3704194" cy="138696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Patrick n’est pas à l’aise. On vient de lui refiler un projet « agile », parce que c’est la dernière mode paraît-il. S’il avait le choix, il ferait comme d’habitude, les anciennes recettes sont les meilleures. C’est plein de termes anglais et en plus « on » lui a dit que le nombre de réunions va être multiplié par deux !</a:t>
            </a:r>
          </a:p>
        </p:txBody>
      </p:sp>
      <p:sp>
        <p:nvSpPr>
          <p:cNvPr id="44" name="Shape 44"/>
          <p:cNvSpPr/>
          <p:nvPr/>
        </p:nvSpPr>
        <p:spPr>
          <a:xfrm>
            <a:off x="1318567" y="7061200"/>
            <a:ext cx="4840656" cy="13462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defTabSz="457200">
              <a:defRPr sz="1800"/>
            </a:pPr>
            <a:r>
              <a:rPr b="1" sz="1700">
                <a:latin typeface="Superclarendon Regular"/>
                <a:ea typeface="Superclarendon Regular"/>
                <a:cs typeface="Superclarendon Regular"/>
                <a:sym typeface="Superclarendon Regular"/>
              </a:rPr>
              <a:t>Rendez-vous à la Coaching Clinic</a:t>
            </a:r>
            <a:endParaRPr b="1" sz="1700">
              <a:latin typeface="Superclarendon Regular"/>
              <a:ea typeface="Superclarendon Regular"/>
              <a:cs typeface="Superclarendon Regular"/>
              <a:sym typeface="Superclarendon Regular"/>
            </a:endParaRPr>
          </a:p>
          <a:p>
            <a:pPr lvl="0" defTabSz="457200">
              <a:defRPr sz="1800"/>
            </a:pPr>
            <a:r>
              <a:rPr b="1" sz="1700">
                <a:latin typeface="Superclarendon Regular"/>
                <a:ea typeface="Superclarendon Regular"/>
                <a:cs typeface="Superclarendon Regular"/>
                <a:sym typeface="Superclarendon Regular"/>
              </a:rPr>
              <a:t>de &lt;&lt;EVENEMENT&gt;&gt;,</a:t>
            </a:r>
            <a:br>
              <a:rPr b="1" sz="1700">
                <a:latin typeface="Superclarendon Regular"/>
                <a:ea typeface="Superclarendon Regular"/>
                <a:cs typeface="Superclarendon Regular"/>
                <a:sym typeface="Superclarendon Regular"/>
              </a:rPr>
            </a:br>
            <a:r>
              <a:rPr b="1" sz="1700">
                <a:latin typeface="Superclarendon Regular"/>
                <a:ea typeface="Superclarendon Regular"/>
                <a:cs typeface="Superclarendon Regular"/>
                <a:sym typeface="Superclarendon Regular"/>
              </a:rPr>
              <a:t>le &lt;&lt;DATE&gt;&gt; à &lt;&lt;LIEU&gt;&gt;.</a:t>
            </a:r>
          </a:p>
        </p:txBody>
      </p:sp>
      <p:sp>
        <p:nvSpPr>
          <p:cNvPr id="45" name="Shape 45"/>
          <p:cNvSpPr/>
          <p:nvPr/>
        </p:nvSpPr>
        <p:spPr>
          <a:xfrm>
            <a:off x="6914316" y="7558523"/>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b="1" cap="small" sz="2200">
                <a:solidFill>
                  <a:srgbClr val="FFFFFF"/>
                </a:solidFill>
                <a:latin typeface="Superclarendon Regular"/>
                <a:ea typeface="Superclarendon Regular"/>
                <a:cs typeface="Superclarendon Regular"/>
                <a:sym typeface="Superclarendon Regular"/>
              </a:defRPr>
            </a:lvl1pPr>
          </a:lstStyle>
          <a:p>
            <a:pPr lvl="0">
              <a:defRPr b="0" cap="none" sz="1800">
                <a:solidFill>
                  <a:srgbClr val="000000"/>
                </a:solidFill>
              </a:defRPr>
            </a:pPr>
            <a:r>
              <a:rPr b="1" cap="small" sz="2200">
                <a:solidFill>
                  <a:srgbClr val="FFFFFF"/>
                </a:solidFill>
              </a:rPr>
              <a:t>Le Prisonnier</a:t>
            </a:r>
          </a:p>
        </p:txBody>
      </p:sp>
      <p:pic>
        <p:nvPicPr>
          <p:cNvPr id="46" name="sad-face.jpg"/>
          <p:cNvPicPr/>
          <p:nvPr/>
        </p:nvPicPr>
        <p:blipFill>
          <a:blip r:embed="rId6">
            <a:extLst/>
          </a:blip>
          <a:stretch>
            <a:fillRect/>
          </a:stretch>
        </p:blipFill>
        <p:spPr>
          <a:xfrm>
            <a:off x="1318567" y="1856377"/>
            <a:ext cx="900122" cy="762890"/>
          </a:xfrm>
          <a:prstGeom prst="rect">
            <a:avLst/>
          </a:prstGeom>
          <a:ln w="12700">
            <a:miter lim="400000"/>
          </a:ln>
        </p:spPr>
      </p:pic>
      <p:pic>
        <p:nvPicPr>
          <p:cNvPr id="47" name="pointing_hand.jpg"/>
          <p:cNvPicPr/>
          <p:nvPr/>
        </p:nvPicPr>
        <p:blipFill>
          <a:blip r:embed="rId7">
            <a:extLst/>
          </a:blip>
          <a:stretch>
            <a:fillRect/>
          </a:stretch>
        </p:blipFill>
        <p:spPr>
          <a:xfrm>
            <a:off x="1318569" y="3189799"/>
            <a:ext cx="900134" cy="624285"/>
          </a:xfrm>
          <a:prstGeom prst="rect">
            <a:avLst/>
          </a:prstGeom>
          <a:ln w="12700">
            <a:miter lim="400000"/>
          </a:ln>
        </p:spPr>
      </p:pic>
      <p:sp>
        <p:nvSpPr>
          <p:cNvPr id="48" name="Shape 48"/>
          <p:cNvSpPr/>
          <p:nvPr/>
        </p:nvSpPr>
        <p:spPr>
          <a:xfrm>
            <a:off x="2455029" y="3019950"/>
            <a:ext cx="3704194" cy="987942"/>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algn="just" defTabSz="457200">
              <a:lnSpc>
                <a:spcPct val="110000"/>
              </a:lnSpc>
              <a:spcBef>
                <a:spcPts val="900"/>
              </a:spcBef>
              <a:defRPr sz="1800"/>
            </a:pPr>
            <a:r>
              <a:rPr sz="1100">
                <a:latin typeface="Avenir Next Regular"/>
                <a:ea typeface="Avenir Next Regular"/>
                <a:cs typeface="Avenir Next Regular"/>
                <a:sym typeface="Avenir Next Regular"/>
              </a:rPr>
              <a:t>Patrick cherche un pédagogue qui va pouvoir l’aider à démystifier certains concepts, voire à lui faire prendre conscience que l’agilité peut aider </a:t>
            </a:r>
            <a:r>
              <a:rPr strike="sngStrike" sz="1100">
                <a:latin typeface="Avenir Next Regular"/>
                <a:ea typeface="Avenir Next Regular"/>
                <a:cs typeface="Avenir Next Regular"/>
                <a:sym typeface="Avenir Next Regular"/>
              </a:rPr>
              <a:t>son projet</a:t>
            </a:r>
            <a:r>
              <a:rPr sz="1100">
                <a:latin typeface="Avenir Next Regular"/>
                <a:ea typeface="Avenir Next Regular"/>
                <a:cs typeface="Avenir Next Regular"/>
                <a:sym typeface="Avenir Next Regular"/>
              </a:rPr>
              <a:t> son produit.</a:t>
            </a:r>
          </a:p>
        </p:txBody>
      </p:sp>
      <p:pic>
        <p:nvPicPr>
          <p:cNvPr id="49" name="heart.png"/>
          <p:cNvPicPr/>
          <p:nvPr/>
        </p:nvPicPr>
        <p:blipFill>
          <a:blip r:embed="rId8">
            <a:extLst/>
          </a:blip>
          <a:stretch>
            <a:fillRect/>
          </a:stretch>
        </p:blipFill>
        <p:spPr>
          <a:xfrm>
            <a:off x="1318568" y="4412577"/>
            <a:ext cx="900084" cy="754887"/>
          </a:xfrm>
          <a:prstGeom prst="rect">
            <a:avLst/>
          </a:prstGeom>
          <a:ln w="12700">
            <a:miter lim="400000"/>
          </a:ln>
        </p:spPr>
      </p:pic>
      <p:sp>
        <p:nvSpPr>
          <p:cNvPr id="50" name="Shape 50"/>
          <p:cNvSpPr/>
          <p:nvPr/>
        </p:nvSpPr>
        <p:spPr>
          <a:xfrm>
            <a:off x="2455029" y="4177740"/>
            <a:ext cx="3704194" cy="122456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Agilité ou pas, Patrick est convaincu qu’un projet ça se réussit avec le client, l’équipe et le produit. Il est pragmatique, cela fait belle lurette qu’il se focalise sur les personnes et plus seulement sur les tâches à réaliser dans un temps donné.</a:t>
            </a:r>
          </a:p>
        </p:txBody>
      </p:sp>
      <p:pic>
        <p:nvPicPr>
          <p:cNvPr id="51" name="bicycle.png"/>
          <p:cNvPicPr/>
          <p:nvPr/>
        </p:nvPicPr>
        <p:blipFill>
          <a:blip r:embed="rId9">
            <a:extLst/>
          </a:blip>
          <a:stretch>
            <a:fillRect/>
          </a:stretch>
        </p:blipFill>
        <p:spPr>
          <a:xfrm>
            <a:off x="1318567" y="5604298"/>
            <a:ext cx="900001" cy="931691"/>
          </a:xfrm>
          <a:prstGeom prst="rect">
            <a:avLst/>
          </a:prstGeom>
          <a:ln w="12700">
            <a:miter lim="400000"/>
          </a:ln>
        </p:spPr>
      </p:pic>
      <p:sp>
        <p:nvSpPr>
          <p:cNvPr id="52" name="Shape 52"/>
          <p:cNvSpPr/>
          <p:nvPr/>
        </p:nvSpPr>
        <p:spPr>
          <a:xfrm>
            <a:off x="2456391" y="6076493"/>
            <a:ext cx="3702832" cy="1"/>
          </a:xfrm>
          <a:prstGeom prst="line">
            <a:avLst/>
          </a:prstGeom>
          <a:ln w="12700">
            <a:solidFill>
              <a:srgbClr val="FF2600"/>
            </a:solidFill>
            <a:miter lim="400000"/>
          </a:ln>
        </p:spPr>
        <p:txBody>
          <a:bodyPr lIns="0" tIns="0" rIns="0" bIns="0" anchor="ctr"/>
          <a:lstStyle/>
          <a:p>
            <a:pPr lvl="0" defTabSz="457200">
              <a:defRPr sz="1200">
                <a:solidFill>
                  <a:srgbClr val="444444"/>
                </a:solidFill>
                <a:latin typeface="Avenir Next Medium"/>
                <a:ea typeface="Avenir Next Medium"/>
                <a:cs typeface="Avenir Next Medium"/>
                <a:sym typeface="Avenir Next Medium"/>
              </a:defRPr>
            </a:pPr>
          </a:p>
        </p:txBody>
      </p:sp>
      <p:sp>
        <p:nvSpPr>
          <p:cNvPr id="53" name="Shape 53"/>
          <p:cNvSpPr/>
          <p:nvPr/>
        </p:nvSpPr>
        <p:spPr>
          <a:xfrm>
            <a:off x="2460823" y="5604298"/>
            <a:ext cx="3704194" cy="465846"/>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cap="small" sz="1500">
                <a:solidFill>
                  <a:srgbClr val="FF2600"/>
                </a:solidFill>
                <a:latin typeface="Superclarendon Regular"/>
                <a:ea typeface="Superclarendon Regular"/>
                <a:cs typeface="Superclarendon Regular"/>
                <a:sym typeface="Superclarendon Regular"/>
              </a:defRPr>
            </a:lvl1pPr>
          </a:lstStyle>
          <a:p>
            <a:pPr lvl="0">
              <a:defRPr cap="none" sz="1800">
                <a:solidFill>
                  <a:srgbClr val="000000"/>
                </a:solidFill>
              </a:defRPr>
            </a:pPr>
            <a:r>
              <a:rPr cap="small" sz="1500">
                <a:solidFill>
                  <a:srgbClr val="FF2600"/>
                </a:solidFill>
              </a:rPr>
              <a:t>Patrick veut des renseignements</a:t>
            </a:r>
          </a:p>
        </p:txBody>
      </p:sp>
      <p:sp>
        <p:nvSpPr>
          <p:cNvPr id="54" name="Shape 54"/>
          <p:cNvSpPr/>
          <p:nvPr/>
        </p:nvSpPr>
        <p:spPr>
          <a:xfrm>
            <a:off x="6444416" y="8426982"/>
            <a:ext cx="5213851" cy="228068"/>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900">
                <a:latin typeface="Avenir Next Regular"/>
                <a:ea typeface="Avenir Next Regular"/>
                <a:cs typeface="Avenir Next Regular"/>
                <a:sym typeface="Avenir Next Regular"/>
              </a:defRPr>
            </a:lvl1pPr>
          </a:lstStyle>
          <a:p>
            <a:pPr lvl="0">
              <a:defRPr sz="1800"/>
            </a:pPr>
            <a:r>
              <a:rPr sz="900"/>
              <a:t>Crédit : Fabrice Aimetti - Ayeba</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