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4"/>
          <p:cNvGrpSpPr/>
          <p:nvPr/>
        </p:nvGrpSpPr>
        <p:grpSpPr>
          <a:xfrm>
            <a:off x="6642963" y="1246950"/>
            <a:ext cx="5060772" cy="4509983"/>
            <a:chOff x="-38244" y="-38230"/>
            <a:chExt cx="5060770" cy="4509982"/>
          </a:xfrm>
        </p:grpSpPr>
        <p:sp>
          <p:nvSpPr>
            <p:cNvPr id="33" name="Shape 33"/>
            <p:cNvSpPr/>
            <p:nvPr/>
          </p:nvSpPr>
          <p:spPr>
            <a:xfrm>
              <a:off x="0" y="0"/>
              <a:ext cx="4984320" cy="4433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3" y="82"/>
                  </a:moveTo>
                  <a:lnTo>
                    <a:pt x="0" y="21560"/>
                  </a:lnTo>
                  <a:lnTo>
                    <a:pt x="21600" y="21600"/>
                  </a:lnTo>
                  <a:lnTo>
                    <a:pt x="21547" y="0"/>
                  </a:lnTo>
                  <a:lnTo>
                    <a:pt x="73" y="82"/>
                  </a:lnTo>
                  <a:close/>
                </a:path>
              </a:pathLst>
            </a:custGeom>
            <a:solidFill>
              <a:srgbClr val="D8D2C8"/>
            </a:solidFill>
            <a:ln>
              <a:noFil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b="1" sz="3800">
                  <a:solidFill>
                    <a:srgbClr val="FFFFFF"/>
                  </a:solidFill>
                  <a:latin typeface="Superclarendon Regular"/>
                  <a:ea typeface="Superclarendon Regular"/>
                  <a:cs typeface="Superclarendon Regular"/>
                  <a:sym typeface="Superclarendon Regular"/>
                </a:defRPr>
              </a:pPr>
            </a:p>
          </p:txBody>
        </p:sp>
        <p:pic>
          <p:nvPicPr>
            <p:cNvPr id="32" name="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38245" y="-38231"/>
              <a:ext cx="5060771" cy="4509984"/>
            </a:xfrm>
            <a:prstGeom prst="rect">
              <a:avLst/>
            </a:prstGeom>
            <a:effectLst/>
          </p:spPr>
        </p:pic>
      </p:grpSp>
      <p:grpSp>
        <p:nvGrpSpPr>
          <p:cNvPr id="37" name="Group 37"/>
          <p:cNvGrpSpPr/>
          <p:nvPr/>
        </p:nvGrpSpPr>
        <p:grpSpPr>
          <a:xfrm rot="54851">
            <a:off x="6604532" y="5712716"/>
            <a:ext cx="5118653" cy="2803607"/>
            <a:chOff x="-38905" y="-38655"/>
            <a:chExt cx="5118651" cy="2803605"/>
          </a:xfrm>
        </p:grpSpPr>
        <p:sp>
          <p:nvSpPr>
            <p:cNvPr id="36" name="Shape 36"/>
            <p:cNvSpPr/>
            <p:nvPr/>
          </p:nvSpPr>
          <p:spPr>
            <a:xfrm>
              <a:off x="0" y="0"/>
              <a:ext cx="5041263" cy="2726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81"/>
                  </a:moveTo>
                  <a:lnTo>
                    <a:pt x="21483" y="0"/>
                  </a:lnTo>
                  <a:lnTo>
                    <a:pt x="21600" y="21475"/>
                  </a:lnTo>
                  <a:lnTo>
                    <a:pt x="241" y="21600"/>
                  </a:lnTo>
                  <a:lnTo>
                    <a:pt x="0" y="5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b="1" sz="3800">
                  <a:solidFill>
                    <a:srgbClr val="FFFFFF"/>
                  </a:solidFill>
                  <a:latin typeface="Superclarendon Regular"/>
                  <a:ea typeface="Superclarendon Regular"/>
                  <a:cs typeface="Superclarendon Regular"/>
                  <a:sym typeface="Superclarendon Regular"/>
                </a:defRPr>
              </a:pPr>
            </a:p>
          </p:txBody>
        </p:sp>
        <p:pic>
          <p:nvPicPr>
            <p:cNvPr id="35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38906" y="-38656"/>
              <a:ext cx="5118652" cy="2803606"/>
            </a:xfrm>
            <a:prstGeom prst="rect">
              <a:avLst/>
            </a:prstGeom>
            <a:effectLst/>
          </p:spPr>
        </p:pic>
      </p:grpSp>
      <p:grpSp>
        <p:nvGrpSpPr>
          <p:cNvPr id="40" name="Group 40"/>
          <p:cNvGrpSpPr/>
          <p:nvPr/>
        </p:nvGrpSpPr>
        <p:grpSpPr>
          <a:xfrm rot="21480000">
            <a:off x="7195755" y="1611859"/>
            <a:ext cx="3962401" cy="5336984"/>
            <a:chOff x="-139699" y="-88899"/>
            <a:chExt cx="3962400" cy="5336983"/>
          </a:xfrm>
        </p:grpSpPr>
        <p:pic>
          <p:nvPicPr>
            <p:cNvPr id="39" name="yoda.png"/>
            <p:cNvPicPr/>
            <p:nvPr/>
          </p:nvPicPr>
          <p:blipFill>
            <a:blip r:embed="rId4">
              <a:extLst/>
            </a:blip>
            <a:srcRect l="0" t="2869" r="0" b="2869"/>
            <a:stretch>
              <a:fillRect/>
            </a:stretch>
          </p:blipFill>
          <p:spPr>
            <a:xfrm>
              <a:off x="0" y="0"/>
              <a:ext cx="3683000" cy="495598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38" name="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139700" y="-88900"/>
              <a:ext cx="3962401" cy="5336984"/>
            </a:xfrm>
            <a:prstGeom prst="rect">
              <a:avLst/>
            </a:prstGeom>
            <a:effectLst/>
          </p:spPr>
        </p:pic>
      </p:grpSp>
      <p:sp>
        <p:nvSpPr>
          <p:cNvPr id="41" name="Shape 41"/>
          <p:cNvSpPr/>
          <p:nvPr/>
        </p:nvSpPr>
        <p:spPr>
          <a:xfrm>
            <a:off x="6973308" y="6940550"/>
            <a:ext cx="4147345" cy="617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457200">
              <a:defRPr b="1" sz="3000">
                <a:solidFill>
                  <a:srgbClr val="FFFFFF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FFFFFF"/>
                </a:solidFill>
              </a:rPr>
              <a:t>Yoann</a:t>
            </a:r>
          </a:p>
        </p:txBody>
      </p:sp>
      <p:sp>
        <p:nvSpPr>
          <p:cNvPr id="42" name="Shape 42"/>
          <p:cNvSpPr/>
          <p:nvPr/>
        </p:nvSpPr>
        <p:spPr>
          <a:xfrm flipH="1">
            <a:off x="6503408" y="1098549"/>
            <a:ext cx="1" cy="7556501"/>
          </a:xfrm>
          <a:prstGeom prst="line">
            <a:avLst/>
          </a:prstGeom>
          <a:ln>
            <a:solidFill>
              <a:srgbClr val="E0E0E0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lvl="0" algn="l" defTabSz="457200">
              <a:lnSpc>
                <a:spcPct val="120000"/>
              </a:lnSpc>
              <a:spcBef>
                <a:spcPts val="900"/>
              </a:spcBef>
              <a:defRPr sz="1100">
                <a:solidFill>
                  <a:srgbClr val="73737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43" name="Shape 43"/>
          <p:cNvSpPr/>
          <p:nvPr/>
        </p:nvSpPr>
        <p:spPr>
          <a:xfrm>
            <a:off x="1377559" y="7061200"/>
            <a:ext cx="4840656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 defTabSz="457200">
              <a:defRPr sz="1800"/>
            </a:pPr>
            <a: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Rendez-vous à la Coaching Clinic</a:t>
            </a:r>
            <a:endParaRPr b="1" sz="1700">
              <a:latin typeface="Superclarendon Regular"/>
              <a:ea typeface="Superclarendon Regular"/>
              <a:cs typeface="Superclarendon Regular"/>
              <a:sym typeface="Superclarendon Regular"/>
            </a:endParaRPr>
          </a:p>
          <a:p>
            <a:pPr lvl="0" defTabSz="457200">
              <a:defRPr sz="1800"/>
            </a:pPr>
            <a: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de &lt;&lt;EVENEMENT&gt;&gt;,</a:t>
            </a:r>
            <a:b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</a:br>
            <a: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le &lt;&lt;DATE&gt;&gt; à &lt;&lt;LIEU&gt;&gt;.</a:t>
            </a:r>
          </a:p>
        </p:txBody>
      </p:sp>
      <p:sp>
        <p:nvSpPr>
          <p:cNvPr id="44" name="Shape 44"/>
          <p:cNvSpPr/>
          <p:nvPr/>
        </p:nvSpPr>
        <p:spPr>
          <a:xfrm>
            <a:off x="6973308" y="7558523"/>
            <a:ext cx="4147345" cy="617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457200">
              <a:defRPr b="1" cap="small" sz="2200">
                <a:solidFill>
                  <a:srgbClr val="FFFFFF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small" sz="2200">
                <a:solidFill>
                  <a:srgbClr val="FFFFFF"/>
                </a:solidFill>
              </a:rPr>
              <a:t>Le Coach Professionnel</a:t>
            </a:r>
          </a:p>
        </p:txBody>
      </p:sp>
      <p:sp>
        <p:nvSpPr>
          <p:cNvPr id="45" name="Shape 45"/>
          <p:cNvSpPr/>
          <p:nvPr/>
        </p:nvSpPr>
        <p:spPr>
          <a:xfrm>
            <a:off x="2514020" y="3136869"/>
            <a:ext cx="3704195" cy="1482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Yoann est capable d’amener son client à trouver ses propres solutions. Il sait créer une alliance, adopter une posture d’accueil, d’écoute, de reformulation, de questionnement et avoir un regard non-jugeant sur son client. Son objectif : aider son client à se débrouiller seul. </a:t>
            </a:r>
          </a:p>
        </p:txBody>
      </p:sp>
      <p:pic>
        <p:nvPicPr>
          <p:cNvPr id="46" name="heart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77440" y="4757994"/>
            <a:ext cx="720204" cy="604097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2514020" y="4669901"/>
            <a:ext cx="3704195" cy="780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Yoann est un savant mélange de savoir-être et de savoir-faire qui le rend complètement unique, tout comme son client !</a:t>
            </a:r>
            <a:endParaRPr sz="1100"/>
          </a:p>
        </p:txBody>
      </p:sp>
      <p:sp>
        <p:nvSpPr>
          <p:cNvPr id="48" name="Shape 48"/>
          <p:cNvSpPr/>
          <p:nvPr/>
        </p:nvSpPr>
        <p:spPr>
          <a:xfrm>
            <a:off x="2515383" y="6076493"/>
            <a:ext cx="3702832" cy="1"/>
          </a:xfrm>
          <a:prstGeom prst="line">
            <a:avLst/>
          </a:prstGeom>
          <a:ln w="127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 defTabSz="457200">
              <a:defRPr sz="1200">
                <a:solidFill>
                  <a:srgbClr val="444444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49" name="Shape 49"/>
          <p:cNvSpPr/>
          <p:nvPr/>
        </p:nvSpPr>
        <p:spPr>
          <a:xfrm>
            <a:off x="2443615" y="5743998"/>
            <a:ext cx="3859769" cy="46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lnSpc>
                <a:spcPct val="110000"/>
              </a:lnSpc>
              <a:spcBef>
                <a:spcPts val="900"/>
              </a:spcBef>
              <a:defRPr cap="small" sz="1500">
                <a:solidFill>
                  <a:srgbClr val="FF2600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small" sz="1500">
                <a:solidFill>
                  <a:srgbClr val="FF2600"/>
                </a:solidFill>
              </a:rPr>
              <a:t>À vos intuitions, vous fier, il faut</a:t>
            </a:r>
          </a:p>
        </p:txBody>
      </p:sp>
      <p:sp>
        <p:nvSpPr>
          <p:cNvPr id="50" name="Shape 50"/>
          <p:cNvSpPr/>
          <p:nvPr/>
        </p:nvSpPr>
        <p:spPr>
          <a:xfrm>
            <a:off x="2514020" y="1482909"/>
            <a:ext cx="3704195" cy="1543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algn="just" defTabSz="457200">
              <a:lnSpc>
                <a:spcPct val="110000"/>
              </a:lnSpc>
              <a:spcBef>
                <a:spcPts val="900"/>
              </a:spcBef>
              <a:defRPr sz="1800"/>
            </a:pPr>
            <a:r>
              <a:rPr sz="1100">
                <a:latin typeface="Avenir Next Regular"/>
                <a:ea typeface="Avenir Next Regular"/>
                <a:cs typeface="Avenir Next Regular"/>
                <a:sym typeface="Avenir Next Regular"/>
              </a:rPr>
              <a:t>Yoann a plusieurs expériences professionnelles agrémentées de formations en développement personnel et a reçu une formation spécifique en coaching. Son travail sur lui permet une relation à l’autre beaucoup plus profonde. Il a acquis des compétences spécifiques liées à l’agilité dans les équipes et les organisations.</a:t>
            </a:r>
            <a:endParaRPr sz="1100">
              <a:latin typeface="Avenir Next Regular"/>
              <a:ea typeface="Avenir Next Regular"/>
              <a:cs typeface="Avenir Next Regular"/>
              <a:sym typeface="Avenir Next Regular"/>
            </a:endParaRPr>
          </a:p>
          <a:p>
            <a:pPr lvl="0" algn="just" defTabSz="457200">
              <a:lnSpc>
                <a:spcPct val="110000"/>
              </a:lnSpc>
              <a:spcBef>
                <a:spcPts val="900"/>
              </a:spcBef>
              <a:defRPr sz="1800"/>
            </a:pPr>
            <a:endParaRPr sz="1100">
              <a:latin typeface="Avenir Next Regular"/>
              <a:ea typeface="Avenir Next Regular"/>
              <a:cs typeface="Avenir Next Regular"/>
              <a:sym typeface="Avenir Next Regular"/>
            </a:endParaRPr>
          </a:p>
          <a:p>
            <a:pPr lvl="0" algn="just" defTabSz="457200">
              <a:lnSpc>
                <a:spcPct val="110000"/>
              </a:lnSpc>
              <a:spcBef>
                <a:spcPts val="900"/>
              </a:spcBef>
              <a:defRPr sz="1800"/>
            </a:pPr>
            <a:endParaRPr sz="1100">
              <a:latin typeface="Avenir Next Regular"/>
              <a:ea typeface="Avenir Next Regular"/>
              <a:cs typeface="Avenir Next Regular"/>
              <a:sym typeface="Avenir Next Regular"/>
            </a:endParaRPr>
          </a:p>
        </p:txBody>
      </p:sp>
      <p:pic>
        <p:nvPicPr>
          <p:cNvPr id="51" name="yodacane.jp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573117" y="5604298"/>
            <a:ext cx="328849" cy="1098824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hammer_and_wrench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7541" y="1544342"/>
            <a:ext cx="900001" cy="90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archery_target.pn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377643" y="3517985"/>
            <a:ext cx="720001" cy="720001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Shape 54"/>
          <p:cNvSpPr/>
          <p:nvPr/>
        </p:nvSpPr>
        <p:spPr>
          <a:xfrm>
            <a:off x="6503408" y="8426982"/>
            <a:ext cx="5213851" cy="228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lnSpc>
                <a:spcPct val="110000"/>
              </a:lnSpc>
              <a:spcBef>
                <a:spcPts val="900"/>
              </a:spcBef>
              <a:defRPr sz="9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900"/>
              <a:t>Crédit : Fabrice Aimetti - Ayeba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