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6" d="100"/>
          <a:sy n="56" d="100"/>
        </p:scale>
        <p:origin x="-1936"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413773289"/>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re et sous-titre">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pPr>
            <a:r>
              <a:rPr sz="8000"/>
              <a:t>Texte du titre</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pPr>
            <a:r>
              <a:rPr sz="8000"/>
              <a:t>Texte du titre</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a:lvl1pPr>
          </a:lstStyle>
          <a:p>
            <a:pPr lvl="0">
              <a:defRPr sz="1800"/>
            </a:pPr>
            <a:r>
              <a:rPr sz="6000"/>
              <a:t>Texte du titre</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8000"/>
              <a:t>Texte du titre</a:t>
            </a:r>
          </a:p>
        </p:txBody>
      </p:sp>
      <p:sp>
        <p:nvSpPr>
          <p:cNvPr id="19" name="Shape 19"/>
          <p:cNvSpPr>
            <a:spLocks noGrp="1"/>
          </p:cNvSpPr>
          <p:nvPr>
            <p:ph type="body" idx="1"/>
          </p:nvPr>
        </p:nvSpPr>
        <p:spPr>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pPr>
            <a:r>
              <a:rPr sz="8000"/>
              <a:t>Texte du titre</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Texte niveau 1</a:t>
            </a:r>
          </a:p>
          <a:p>
            <a:pPr lvl="1">
              <a:defRPr sz="1800"/>
            </a:pPr>
            <a:r>
              <a:rPr sz="2800"/>
              <a:t>Texte niveau 2</a:t>
            </a:r>
          </a:p>
          <a:p>
            <a:pPr lvl="2">
              <a:defRPr sz="1800"/>
            </a:pPr>
            <a:r>
              <a:rPr sz="2800"/>
              <a:t>Texte niveau 3</a:t>
            </a:r>
          </a:p>
          <a:p>
            <a:pPr lvl="3">
              <a:defRPr sz="1800"/>
            </a:pPr>
            <a:r>
              <a:rPr sz="2800"/>
              <a:t>Texte niveau 4</a:t>
            </a:r>
          </a:p>
          <a:p>
            <a:pPr lvl="4">
              <a:defRPr sz="1800"/>
            </a:pPr>
            <a:r>
              <a:rPr sz="2800"/>
              <a:t>Texte niveau 5</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8000"/>
              <a:t>Texte du titre</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 Type="http://schemas.openxmlformats.org/officeDocument/2006/relationships/slideLayout" Target="../slideLayouts/slideLayout1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4"/>
          <p:cNvGrpSpPr/>
          <p:nvPr/>
        </p:nvGrpSpPr>
        <p:grpSpPr>
          <a:xfrm>
            <a:off x="6642963" y="1246950"/>
            <a:ext cx="5060772" cy="4509983"/>
            <a:chOff x="-38244" y="-38230"/>
            <a:chExt cx="5060770" cy="4509982"/>
          </a:xfrm>
        </p:grpSpPr>
        <p:sp>
          <p:nvSpPr>
            <p:cNvPr id="33" name="Shape 33"/>
            <p:cNvSpPr/>
            <p:nvPr/>
          </p:nvSpPr>
          <p:spPr>
            <a:xfrm>
              <a:off x="0" y="0"/>
              <a:ext cx="4984320" cy="4433590"/>
            </a:xfrm>
            <a:custGeom>
              <a:avLst/>
              <a:gdLst/>
              <a:ahLst/>
              <a:cxnLst>
                <a:cxn ang="0">
                  <a:pos x="wd2" y="hd2"/>
                </a:cxn>
                <a:cxn ang="5400000">
                  <a:pos x="wd2" y="hd2"/>
                </a:cxn>
                <a:cxn ang="10800000">
                  <a:pos x="wd2" y="hd2"/>
                </a:cxn>
                <a:cxn ang="16200000">
                  <a:pos x="wd2" y="hd2"/>
                </a:cxn>
              </a:cxnLst>
              <a:rect l="0" t="0" r="r" b="b"/>
              <a:pathLst>
                <a:path w="21600" h="21600" extrusionOk="0">
                  <a:moveTo>
                    <a:pt x="73" y="82"/>
                  </a:moveTo>
                  <a:lnTo>
                    <a:pt x="0" y="21560"/>
                  </a:lnTo>
                  <a:lnTo>
                    <a:pt x="21600" y="21600"/>
                  </a:lnTo>
                  <a:lnTo>
                    <a:pt x="21547" y="0"/>
                  </a:lnTo>
                  <a:lnTo>
                    <a:pt x="73" y="82"/>
                  </a:lnTo>
                  <a:close/>
                </a:path>
              </a:pathLst>
            </a:custGeom>
            <a:solidFill>
              <a:srgbClr val="D8D2C8"/>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2" name="Image 31"/>
            <p:cNvPicPr/>
            <p:nvPr/>
          </p:nvPicPr>
          <p:blipFill>
            <a:blip r:embed="rId2">
              <a:extLst/>
            </a:blip>
            <a:stretch>
              <a:fillRect/>
            </a:stretch>
          </p:blipFill>
          <p:spPr>
            <a:xfrm>
              <a:off x="-38245" y="-38231"/>
              <a:ext cx="5060771" cy="4509984"/>
            </a:xfrm>
            <a:prstGeom prst="rect">
              <a:avLst/>
            </a:prstGeom>
            <a:effectLst/>
          </p:spPr>
        </p:pic>
      </p:grpSp>
      <p:grpSp>
        <p:nvGrpSpPr>
          <p:cNvPr id="37" name="Group 37"/>
          <p:cNvGrpSpPr/>
          <p:nvPr/>
        </p:nvGrpSpPr>
        <p:grpSpPr>
          <a:xfrm rot="54851">
            <a:off x="6604532" y="5712716"/>
            <a:ext cx="5118653" cy="2803607"/>
            <a:chOff x="-38905" y="-38655"/>
            <a:chExt cx="5118651" cy="2803605"/>
          </a:xfrm>
        </p:grpSpPr>
        <p:sp>
          <p:nvSpPr>
            <p:cNvPr id="36" name="Shape 36"/>
            <p:cNvSpPr/>
            <p:nvPr/>
          </p:nvSpPr>
          <p:spPr>
            <a:xfrm>
              <a:off x="0" y="0"/>
              <a:ext cx="5041263" cy="2726733"/>
            </a:xfrm>
            <a:custGeom>
              <a:avLst/>
              <a:gdLst/>
              <a:ahLst/>
              <a:cxnLst>
                <a:cxn ang="0">
                  <a:pos x="wd2" y="hd2"/>
                </a:cxn>
                <a:cxn ang="5400000">
                  <a:pos x="wd2" y="hd2"/>
                </a:cxn>
                <a:cxn ang="10800000">
                  <a:pos x="wd2" y="hd2"/>
                </a:cxn>
                <a:cxn ang="16200000">
                  <a:pos x="wd2" y="hd2"/>
                </a:cxn>
              </a:cxnLst>
              <a:rect l="0" t="0" r="r" b="b"/>
              <a:pathLst>
                <a:path w="21600" h="21600" extrusionOk="0">
                  <a:moveTo>
                    <a:pt x="0" y="581"/>
                  </a:moveTo>
                  <a:lnTo>
                    <a:pt x="21483" y="0"/>
                  </a:lnTo>
                  <a:lnTo>
                    <a:pt x="21600" y="21475"/>
                  </a:lnTo>
                  <a:lnTo>
                    <a:pt x="241" y="21600"/>
                  </a:lnTo>
                  <a:lnTo>
                    <a:pt x="0" y="581"/>
                  </a:lnTo>
                  <a:close/>
                </a:path>
              </a:pathLst>
            </a:custGeom>
            <a:solidFill>
              <a:srgbClr val="000000"/>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5" name="Image 34"/>
            <p:cNvPicPr/>
            <p:nvPr/>
          </p:nvPicPr>
          <p:blipFill>
            <a:blip r:embed="rId3">
              <a:extLst/>
            </a:blip>
            <a:stretch>
              <a:fillRect/>
            </a:stretch>
          </p:blipFill>
          <p:spPr>
            <a:xfrm>
              <a:off x="-38906" y="-38656"/>
              <a:ext cx="5118652" cy="2803606"/>
            </a:xfrm>
            <a:prstGeom prst="rect">
              <a:avLst/>
            </a:prstGeom>
            <a:effectLst/>
          </p:spPr>
        </p:pic>
      </p:grpSp>
      <p:grpSp>
        <p:nvGrpSpPr>
          <p:cNvPr id="40" name="Group 40"/>
          <p:cNvGrpSpPr/>
          <p:nvPr/>
        </p:nvGrpSpPr>
        <p:grpSpPr>
          <a:xfrm rot="21480000">
            <a:off x="7195755" y="1611859"/>
            <a:ext cx="3962401" cy="5336984"/>
            <a:chOff x="-139700" y="-88899"/>
            <a:chExt cx="3962400" cy="5336983"/>
          </a:xfrm>
        </p:grpSpPr>
        <p:pic>
          <p:nvPicPr>
            <p:cNvPr id="39" name="kwai_3.png.jpg"/>
            <p:cNvPicPr/>
            <p:nvPr/>
          </p:nvPicPr>
          <p:blipFill>
            <a:blip r:embed="rId4">
              <a:extLst/>
            </a:blip>
            <a:srcRect l="1516" r="1516"/>
            <a:stretch>
              <a:fillRect/>
            </a:stretch>
          </p:blipFill>
          <p:spPr>
            <a:xfrm>
              <a:off x="0" y="0"/>
              <a:ext cx="3683000" cy="4955984"/>
            </a:xfrm>
            <a:prstGeom prst="rect">
              <a:avLst/>
            </a:prstGeom>
            <a:ln>
              <a:noFill/>
            </a:ln>
            <a:effectLst/>
          </p:spPr>
        </p:pic>
        <p:pic>
          <p:nvPicPr>
            <p:cNvPr id="38" name="Image 37"/>
            <p:cNvPicPr/>
            <p:nvPr/>
          </p:nvPicPr>
          <p:blipFill>
            <a:blip r:embed="rId5">
              <a:extLst/>
            </a:blip>
            <a:stretch>
              <a:fillRect/>
            </a:stretch>
          </p:blipFill>
          <p:spPr>
            <a:xfrm>
              <a:off x="-139700" y="-88900"/>
              <a:ext cx="3962400" cy="5336984"/>
            </a:xfrm>
            <a:prstGeom prst="rect">
              <a:avLst/>
            </a:prstGeom>
            <a:effectLst/>
          </p:spPr>
        </p:pic>
      </p:grpSp>
      <p:sp>
        <p:nvSpPr>
          <p:cNvPr id="41" name="Shape 41"/>
          <p:cNvSpPr/>
          <p:nvPr/>
        </p:nvSpPr>
        <p:spPr>
          <a:xfrm>
            <a:off x="6973308" y="6940550"/>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3000" b="1">
                <a:solidFill>
                  <a:srgbClr val="FFFFFF"/>
                </a:solidFill>
                <a:latin typeface="Superclarendon Regular"/>
                <a:ea typeface="Superclarendon Regular"/>
                <a:cs typeface="Superclarendon Regular"/>
                <a:sym typeface="Superclarendon Regular"/>
              </a:defRPr>
            </a:lvl1pPr>
          </a:lstStyle>
          <a:p>
            <a:pPr lvl="0">
              <a:defRPr sz="1800" b="0">
                <a:solidFill>
                  <a:srgbClr val="000000"/>
                </a:solidFill>
              </a:defRPr>
            </a:pPr>
            <a:r>
              <a:rPr sz="3000" b="1">
                <a:solidFill>
                  <a:srgbClr val="FFFFFF"/>
                </a:solidFill>
              </a:rPr>
              <a:t>David</a:t>
            </a:r>
          </a:p>
        </p:txBody>
      </p:sp>
      <p:sp>
        <p:nvSpPr>
          <p:cNvPr id="42" name="Shape 42"/>
          <p:cNvSpPr/>
          <p:nvPr/>
        </p:nvSpPr>
        <p:spPr>
          <a:xfrm flipH="1">
            <a:off x="6503408" y="1098549"/>
            <a:ext cx="1" cy="7556501"/>
          </a:xfrm>
          <a:prstGeom prst="line">
            <a:avLst/>
          </a:prstGeom>
          <a:ln>
            <a:solidFill>
              <a:srgbClr val="E0E0E0"/>
            </a:solidFill>
            <a:custDash>
              <a:ds d="200000" sp="200000"/>
            </a:custDash>
            <a:miter lim="400000"/>
          </a:ln>
        </p:spPr>
        <p:txBody>
          <a:bodyPr lIns="0" tIns="0" rIns="0" bIns="0" anchor="ctr"/>
          <a:lstStyle/>
          <a:p>
            <a:pPr lvl="0" algn="l" defTabSz="457200">
              <a:lnSpc>
                <a:spcPct val="120000"/>
              </a:lnSpc>
              <a:spcBef>
                <a:spcPts val="900"/>
              </a:spcBef>
              <a:defRPr sz="1100">
                <a:solidFill>
                  <a:srgbClr val="737373"/>
                </a:solidFill>
                <a:latin typeface="Avenir Next Medium"/>
                <a:ea typeface="Avenir Next Medium"/>
                <a:cs typeface="Avenir Next Medium"/>
                <a:sym typeface="Avenir Next Medium"/>
              </a:defRPr>
            </a:pPr>
            <a:endParaRPr/>
          </a:p>
        </p:txBody>
      </p:sp>
      <p:sp>
        <p:nvSpPr>
          <p:cNvPr id="43" name="Shape 43"/>
          <p:cNvSpPr/>
          <p:nvPr/>
        </p:nvSpPr>
        <p:spPr>
          <a:xfrm>
            <a:off x="1377559" y="7061200"/>
            <a:ext cx="4840656" cy="13462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defTabSz="457200">
              <a:defRPr sz="1800"/>
            </a:pPr>
            <a:r>
              <a:rPr sz="1700" b="1" dirty="0">
                <a:latin typeface="Superclarendon Regular"/>
                <a:ea typeface="Superclarendon Regular"/>
                <a:cs typeface="Superclarendon Regular"/>
                <a:sym typeface="Superclarendon Regular"/>
              </a:rPr>
              <a:t>Rendez-vous à la Coaching Clinic</a:t>
            </a:r>
          </a:p>
          <a:p>
            <a:pPr lvl="0" defTabSz="457200">
              <a:defRPr sz="1800"/>
            </a:pPr>
            <a:r>
              <a:rPr sz="1700" b="1" dirty="0">
                <a:latin typeface="Superclarendon Regular"/>
                <a:ea typeface="Superclarendon Regular"/>
                <a:cs typeface="Superclarendon Regular"/>
                <a:sym typeface="Superclarendon Regular"/>
              </a:rPr>
              <a:t>de &lt;&lt;EVENEMENT&gt;&gt;,</a:t>
            </a:r>
            <a:br>
              <a:rPr sz="1700" b="1" dirty="0">
                <a:latin typeface="Superclarendon Regular"/>
                <a:ea typeface="Superclarendon Regular"/>
                <a:cs typeface="Superclarendon Regular"/>
                <a:sym typeface="Superclarendon Regular"/>
              </a:rPr>
            </a:br>
            <a:r>
              <a:rPr sz="1700" b="1" dirty="0">
                <a:latin typeface="Superclarendon Regular"/>
                <a:ea typeface="Superclarendon Regular"/>
                <a:cs typeface="Superclarendon Regular"/>
                <a:sym typeface="Superclarendon Regular"/>
              </a:rPr>
              <a:t>le &lt;&lt;DATE&gt;&gt; à &lt;&lt;LIEU&gt;&gt;.</a:t>
            </a:r>
          </a:p>
        </p:txBody>
      </p:sp>
      <p:sp>
        <p:nvSpPr>
          <p:cNvPr id="44" name="Shape 44"/>
          <p:cNvSpPr/>
          <p:nvPr/>
        </p:nvSpPr>
        <p:spPr>
          <a:xfrm>
            <a:off x="6973308" y="7558523"/>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2200" b="1" cap="small">
                <a:solidFill>
                  <a:srgbClr val="FFFFFF"/>
                </a:solidFill>
                <a:latin typeface="Superclarendon Regular"/>
                <a:ea typeface="Superclarendon Regular"/>
                <a:cs typeface="Superclarendon Regular"/>
                <a:sym typeface="Superclarendon Regular"/>
              </a:defRPr>
            </a:lvl1pPr>
          </a:lstStyle>
          <a:p>
            <a:pPr lvl="0">
              <a:defRPr sz="1800" b="0" cap="none">
                <a:solidFill>
                  <a:srgbClr val="000000"/>
                </a:solidFill>
              </a:defRPr>
            </a:pPr>
            <a:r>
              <a:rPr sz="2200" b="1" cap="small">
                <a:solidFill>
                  <a:srgbClr val="FFFFFF"/>
                </a:solidFill>
              </a:rPr>
              <a:t>Le Coach Lean IT</a:t>
            </a:r>
          </a:p>
        </p:txBody>
      </p:sp>
      <p:sp>
        <p:nvSpPr>
          <p:cNvPr id="45" name="Shape 45"/>
          <p:cNvSpPr/>
          <p:nvPr/>
        </p:nvSpPr>
        <p:spPr>
          <a:xfrm>
            <a:off x="2514020" y="2986446"/>
            <a:ext cx="3704195" cy="178135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David accompagne l’organisation, les équipes et les projets pour répondre aux objectifs d’efficience : création de valeur, chasse aux gaspillages, gestion des changements. Il est conscient de la complémentarité des démarches lean et agile dans le monde du logiciel : développer les bonnes applications, rapidement, à moindre coût, et qui rendent réellement service aux utilisateurs finaux.</a:t>
            </a:r>
          </a:p>
        </p:txBody>
      </p:sp>
      <p:pic>
        <p:nvPicPr>
          <p:cNvPr id="46" name="heart.png"/>
          <p:cNvPicPr/>
          <p:nvPr/>
        </p:nvPicPr>
        <p:blipFill>
          <a:blip r:embed="rId6">
            <a:extLst/>
          </a:blip>
          <a:stretch>
            <a:fillRect/>
          </a:stretch>
        </p:blipFill>
        <p:spPr>
          <a:xfrm>
            <a:off x="1377440" y="4978338"/>
            <a:ext cx="720204" cy="604097"/>
          </a:xfrm>
          <a:prstGeom prst="rect">
            <a:avLst/>
          </a:prstGeom>
          <a:ln w="12700">
            <a:miter lim="400000"/>
          </a:ln>
        </p:spPr>
      </p:pic>
      <p:sp>
        <p:nvSpPr>
          <p:cNvPr id="47" name="Shape 47"/>
          <p:cNvSpPr/>
          <p:nvPr/>
        </p:nvSpPr>
        <p:spPr>
          <a:xfrm>
            <a:off x="2514020" y="4804859"/>
            <a:ext cx="3704195" cy="951055"/>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Le respect n’est pas un vain mot pour David, il s’adapte au contexte, sait écouter et dispose d'excellentes compétences en communication. Il souffre d’une  vision systémique aiguë.</a:t>
            </a:r>
          </a:p>
        </p:txBody>
      </p:sp>
      <p:sp>
        <p:nvSpPr>
          <p:cNvPr id="48" name="Shape 48"/>
          <p:cNvSpPr/>
          <p:nvPr/>
        </p:nvSpPr>
        <p:spPr>
          <a:xfrm>
            <a:off x="2489983" y="6380195"/>
            <a:ext cx="3702832" cy="1"/>
          </a:xfrm>
          <a:prstGeom prst="line">
            <a:avLst/>
          </a:prstGeom>
          <a:ln w="12700">
            <a:solidFill>
              <a:srgbClr val="FF2600"/>
            </a:solidFill>
            <a:miter lim="400000"/>
          </a:ln>
        </p:spPr>
        <p:txBody>
          <a:bodyPr lIns="0" tIns="0" rIns="0" bIns="0" anchor="ctr"/>
          <a:lstStyle/>
          <a:p>
            <a:pPr lvl="0" defTabSz="457200">
              <a:defRPr sz="1200">
                <a:solidFill>
                  <a:srgbClr val="444444"/>
                </a:solidFill>
                <a:latin typeface="Avenir Next Medium"/>
                <a:ea typeface="Avenir Next Medium"/>
                <a:cs typeface="Avenir Next Medium"/>
                <a:sym typeface="Avenir Next Medium"/>
              </a:defRPr>
            </a:pPr>
            <a:endParaRPr/>
          </a:p>
        </p:txBody>
      </p:sp>
      <p:sp>
        <p:nvSpPr>
          <p:cNvPr id="49" name="Shape 49"/>
          <p:cNvSpPr/>
          <p:nvPr/>
        </p:nvSpPr>
        <p:spPr>
          <a:xfrm>
            <a:off x="2135743" y="6116484"/>
            <a:ext cx="4405766" cy="745127"/>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457200">
              <a:lnSpc>
                <a:spcPct val="110000"/>
              </a:lnSpc>
              <a:spcBef>
                <a:spcPts val="900"/>
              </a:spcBef>
              <a:defRPr sz="1800"/>
            </a:pPr>
            <a:r>
              <a:rPr sz="1400" cap="small" dirty="0">
                <a:solidFill>
                  <a:srgbClr val="FF2600"/>
                </a:solidFill>
                <a:latin typeface="Superclarendon Regular"/>
                <a:ea typeface="Superclarendon Regular"/>
                <a:cs typeface="Superclarendon Regular"/>
                <a:sym typeface="Superclarendon Regular"/>
              </a:rPr>
              <a:t>Je ne cherche pas à connaître les</a:t>
            </a:r>
            <a:br>
              <a:rPr sz="1400" cap="small" dirty="0">
                <a:solidFill>
                  <a:srgbClr val="FF2600"/>
                </a:solidFill>
                <a:latin typeface="Superclarendon Regular"/>
                <a:ea typeface="Superclarendon Regular"/>
                <a:cs typeface="Superclarendon Regular"/>
                <a:sym typeface="Superclarendon Regular"/>
              </a:rPr>
            </a:br>
            <a:r>
              <a:rPr sz="1400" cap="small" dirty="0">
                <a:solidFill>
                  <a:srgbClr val="FF2600"/>
                </a:solidFill>
                <a:latin typeface="Superclarendon Regular"/>
                <a:ea typeface="Superclarendon Regular"/>
                <a:cs typeface="Superclarendon Regular"/>
                <a:sym typeface="Superclarendon Regular"/>
              </a:rPr>
              <a:t>réponses mais à comprendre les questions</a:t>
            </a:r>
          </a:p>
        </p:txBody>
      </p:sp>
      <p:sp>
        <p:nvSpPr>
          <p:cNvPr id="50" name="Shape 50"/>
          <p:cNvSpPr/>
          <p:nvPr/>
        </p:nvSpPr>
        <p:spPr>
          <a:xfrm>
            <a:off x="2514020" y="1340708"/>
            <a:ext cx="3704195" cy="1645738"/>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David est manager et consultant informatique depuis plus d’une dizaine d’années. Il est passionné par le Management du 21è siècle, la culture des organisations, la gestion du changement et les technologies Web ∞.0.  Il est dans le Lean IT depuis environ deux ans et intervient régulièrement dans les événements des communautés agile et lean.</a:t>
            </a:r>
          </a:p>
        </p:txBody>
      </p:sp>
      <p:pic>
        <p:nvPicPr>
          <p:cNvPr id="51" name="hammer_and_wrench.png"/>
          <p:cNvPicPr/>
          <p:nvPr/>
        </p:nvPicPr>
        <p:blipFill>
          <a:blip r:embed="rId7">
            <a:extLst/>
          </a:blip>
          <a:stretch>
            <a:fillRect/>
          </a:stretch>
        </p:blipFill>
        <p:spPr>
          <a:xfrm>
            <a:off x="1287541" y="1652994"/>
            <a:ext cx="900001" cy="900001"/>
          </a:xfrm>
          <a:prstGeom prst="rect">
            <a:avLst/>
          </a:prstGeom>
          <a:ln w="12700">
            <a:miter lim="400000"/>
          </a:ln>
        </p:spPr>
      </p:pic>
      <p:pic>
        <p:nvPicPr>
          <p:cNvPr id="52" name="archery_target.png"/>
          <p:cNvPicPr/>
          <p:nvPr/>
        </p:nvPicPr>
        <p:blipFill>
          <a:blip r:embed="rId8">
            <a:extLst/>
          </a:blip>
          <a:stretch>
            <a:fillRect/>
          </a:stretch>
        </p:blipFill>
        <p:spPr>
          <a:xfrm>
            <a:off x="1377541" y="3517122"/>
            <a:ext cx="720001" cy="720001"/>
          </a:xfrm>
          <a:prstGeom prst="rect">
            <a:avLst/>
          </a:prstGeom>
          <a:ln w="12700">
            <a:miter lim="400000"/>
          </a:ln>
        </p:spPr>
      </p:pic>
      <p:pic>
        <p:nvPicPr>
          <p:cNvPr id="53" name="flute.jpg"/>
          <p:cNvPicPr/>
          <p:nvPr/>
        </p:nvPicPr>
        <p:blipFill>
          <a:blip r:embed="rId9">
            <a:extLst/>
          </a:blip>
          <a:stretch>
            <a:fillRect/>
          </a:stretch>
        </p:blipFill>
        <p:spPr>
          <a:xfrm>
            <a:off x="1406947" y="6009818"/>
            <a:ext cx="661189" cy="740755"/>
          </a:xfrm>
          <a:prstGeom prst="rect">
            <a:avLst/>
          </a:prstGeom>
          <a:ln w="12700">
            <a:miter lim="400000"/>
          </a:ln>
        </p:spPr>
      </p:pic>
      <p:sp>
        <p:nvSpPr>
          <p:cNvPr id="54" name="Shape 54"/>
          <p:cNvSpPr/>
          <p:nvPr/>
        </p:nvSpPr>
        <p:spPr>
          <a:xfrm>
            <a:off x="6503408" y="8426982"/>
            <a:ext cx="5213851" cy="228068"/>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900">
                <a:latin typeface="Avenir Next Regular"/>
                <a:ea typeface="Avenir Next Regular"/>
                <a:cs typeface="Avenir Next Regular"/>
                <a:sym typeface="Avenir Next Regular"/>
              </a:defRPr>
            </a:lvl1pPr>
          </a:lstStyle>
          <a:p>
            <a:pPr lvl="0">
              <a:defRPr sz="1800"/>
            </a:pPr>
            <a:r>
              <a:rPr sz="900"/>
              <a:t>Crédit : Fabrice Aimetti - Ayeba</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188</Words>
  <Application>Microsoft Macintosh PowerPoint</Application>
  <PresentationFormat>Personnalisé</PresentationFormat>
  <Paragraphs>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White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Fabrice AIMETTI</cp:lastModifiedBy>
  <cp:revision>1</cp:revision>
  <dcterms:modified xsi:type="dcterms:W3CDTF">2014-11-01T17:57:05Z</dcterms:modified>
</cp:coreProperties>
</file>