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Texte niveau 1</a:t>
            </a:r>
            <a:endParaRPr sz="2800"/>
          </a:p>
          <a:p>
            <a:pPr lvl="1">
              <a:defRPr sz="1800"/>
            </a:pPr>
            <a:r>
              <a:rPr sz="2800"/>
              <a:t>Texte niveau 2</a:t>
            </a:r>
            <a:endParaRPr sz="2800"/>
          </a:p>
          <a:p>
            <a:pPr lvl="2">
              <a:defRPr sz="1800"/>
            </a:pPr>
            <a:r>
              <a:rPr sz="2800"/>
              <a:t>Texte niveau 3</a:t>
            </a:r>
            <a:endParaRPr sz="2800"/>
          </a:p>
          <a:p>
            <a:pPr lvl="3">
              <a:defRPr sz="1800"/>
            </a:pPr>
            <a:r>
              <a:rPr sz="2800"/>
              <a:t>Texte niveau 4</a:t>
            </a:r>
            <a:endParaRPr sz="2800"/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teamtrustcanvas_vid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302885"/>
            <a:ext cx="13004801" cy="9147830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Shape 33"/>
          <p:cNvSpPr/>
          <p:nvPr/>
        </p:nvSpPr>
        <p:spPr>
          <a:xfrm>
            <a:off x="5045445" y="556611"/>
            <a:ext cx="855473" cy="25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000"/>
            </a:lvl1pPr>
          </a:lstStyle>
          <a:p>
            <a:pPr lvl="0">
              <a:defRPr sz="1800"/>
            </a:pPr>
            <a:r>
              <a:rPr sz="1000"/>
              <a:t>Conçu pour :</a:t>
            </a:r>
          </a:p>
        </p:txBody>
      </p:sp>
      <p:sp>
        <p:nvSpPr>
          <p:cNvPr id="34" name="Shape 34"/>
          <p:cNvSpPr/>
          <p:nvPr/>
        </p:nvSpPr>
        <p:spPr>
          <a:xfrm>
            <a:off x="9284452" y="556611"/>
            <a:ext cx="784861" cy="25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000"/>
            </a:lvl1pPr>
          </a:lstStyle>
          <a:p>
            <a:pPr lvl="0">
              <a:defRPr sz="1800"/>
            </a:pPr>
            <a:r>
              <a:rPr sz="1000"/>
              <a:t>Conçu par :</a:t>
            </a:r>
          </a:p>
        </p:txBody>
      </p:sp>
      <p:sp>
        <p:nvSpPr>
          <p:cNvPr id="35" name="Shape 35"/>
          <p:cNvSpPr/>
          <p:nvPr/>
        </p:nvSpPr>
        <p:spPr>
          <a:xfrm>
            <a:off x="1317102" y="1585311"/>
            <a:ext cx="3177589" cy="134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defRPr sz="1200"/>
            </a:lvl1pPr>
          </a:lstStyle>
          <a:p>
            <a:pPr lvl="0">
              <a:defRPr sz="1800"/>
            </a:pPr>
            <a:r>
              <a:rPr sz="1200"/>
              <a:t>Une équipe expérimente la confiance lorsqu’elle voit la transparence et la méfiance lorsqu’elle voit des choses ambigües. Comment pouvons-nous construire et soutenir la clarté, l’ouverture et la transparence ? Comment pouvons-nous éviter l’incertitude et le manque de clarté ?</a:t>
            </a:r>
          </a:p>
        </p:txBody>
      </p:sp>
      <p:sp>
        <p:nvSpPr>
          <p:cNvPr id="36" name="Shape 36"/>
          <p:cNvSpPr/>
          <p:nvPr/>
        </p:nvSpPr>
        <p:spPr>
          <a:xfrm>
            <a:off x="1317102" y="3553811"/>
            <a:ext cx="3177589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defRPr sz="1200"/>
            </a:lvl1pPr>
          </a:lstStyle>
          <a:p>
            <a:pPr lvl="0">
              <a:defRPr sz="1800"/>
            </a:pPr>
            <a:r>
              <a:rPr sz="1200"/>
              <a:t>Les personnes veulent faire confiance à ceux qui soutiennent leurs valeurs. Comment pouvons-nous les aligner ?</a:t>
            </a:r>
          </a:p>
        </p:txBody>
      </p:sp>
      <p:sp>
        <p:nvSpPr>
          <p:cNvPr id="37" name="Shape 37"/>
          <p:cNvSpPr/>
          <p:nvPr/>
        </p:nvSpPr>
        <p:spPr>
          <a:xfrm>
            <a:off x="1444102" y="8011511"/>
            <a:ext cx="4789993" cy="99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defRPr sz="1200"/>
            </a:lvl1pPr>
          </a:lstStyle>
          <a:p>
            <a:pPr lvl="0">
              <a:defRPr sz="1800"/>
            </a:pPr>
            <a:r>
              <a:rPr sz="1200"/>
              <a:t>Les personnes sont motivées et engagées lorsqu’elles produisent des résultats. Les personnes font confiance aux résultats. Est-ce que quelque chose est finie ? De quelles façons nos règles et nos façons de travailler permettent-elles de finir des choses ? Comment notre culture organisationnelle récompense-t-elle les résultats ?</a:t>
            </a:r>
          </a:p>
        </p:txBody>
      </p:sp>
      <p:sp>
        <p:nvSpPr>
          <p:cNvPr id="38" name="Shape 38"/>
          <p:cNvSpPr/>
          <p:nvPr/>
        </p:nvSpPr>
        <p:spPr>
          <a:xfrm>
            <a:off x="5370806" y="4912711"/>
            <a:ext cx="3177588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1" sz="19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/>
            </a:pPr>
            <a:r>
              <a:rPr b="1" sz="1900"/>
              <a:t>Y a-t-il autre chose qui soit important pour nous ?</a:t>
            </a:r>
          </a:p>
        </p:txBody>
      </p:sp>
      <p:sp>
        <p:nvSpPr>
          <p:cNvPr id="39" name="Shape 39"/>
          <p:cNvSpPr/>
          <p:nvPr/>
        </p:nvSpPr>
        <p:spPr>
          <a:xfrm>
            <a:off x="7743302" y="8011511"/>
            <a:ext cx="4506574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defRPr sz="1200"/>
            </a:lvl1pPr>
          </a:lstStyle>
          <a:p>
            <a:pPr lvl="0">
              <a:defRPr sz="1800"/>
            </a:pPr>
            <a:r>
              <a:rPr sz="1200"/>
              <a:t>Nous aimons finir des choses régulièrement. Est-ce que notre confiance varie à la hausse ou à la baisse à chaque Sprint ?</a:t>
            </a:r>
          </a:p>
        </p:txBody>
      </p:sp>
      <p:sp>
        <p:nvSpPr>
          <p:cNvPr id="40" name="Shape 40"/>
          <p:cNvSpPr/>
          <p:nvPr/>
        </p:nvSpPr>
        <p:spPr>
          <a:xfrm>
            <a:off x="5685902" y="3553811"/>
            <a:ext cx="3375828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defRPr sz="1200"/>
            </a:lvl1pPr>
          </a:lstStyle>
          <a:p>
            <a:pPr lvl="0">
              <a:defRPr sz="1800"/>
            </a:pPr>
            <a:r>
              <a:rPr sz="1200"/>
              <a:t>Nous avons confiance dans ceux qui sont motivés, innovants et compétents. Comment pouvons-nous développer nos compétences ?</a:t>
            </a:r>
          </a:p>
        </p:txBody>
      </p:sp>
      <p:sp>
        <p:nvSpPr>
          <p:cNvPr id="41" name="Shape 41"/>
          <p:cNvSpPr/>
          <p:nvPr/>
        </p:nvSpPr>
        <p:spPr>
          <a:xfrm>
            <a:off x="5774802" y="1585311"/>
            <a:ext cx="3375828" cy="134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defRPr sz="1200"/>
            </a:lvl1pPr>
          </a:lstStyle>
          <a:p>
            <a:pPr lvl="0">
              <a:defRPr sz="1800"/>
            </a:pPr>
            <a:r>
              <a:rPr sz="1200"/>
              <a:t>Comment pouvons-nous éviter le manque de transparence et de clarté ? Il est naturel de suivre d’autres personnes et de bâtir des relations avec elles. Comment pouvons-nous nous connecter et nous engager avec d’autres personnes ? Comment pouvons-nous améliorer nos relation et réduire les conflits ?</a:t>
            </a:r>
          </a:p>
        </p:txBody>
      </p:sp>
      <p:sp>
        <p:nvSpPr>
          <p:cNvPr id="42" name="Shape 42"/>
          <p:cNvSpPr/>
          <p:nvPr/>
        </p:nvSpPr>
        <p:spPr>
          <a:xfrm>
            <a:off x="10265641" y="1585311"/>
            <a:ext cx="2386964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defRPr sz="1200"/>
            </a:lvl1pPr>
          </a:lstStyle>
          <a:p>
            <a:pPr lvl="0">
              <a:defRPr sz="1800"/>
            </a:pPr>
            <a:r>
              <a:rPr sz="1200"/>
              <a:t>Les membres de l’équipe ont besoin de se préoccuper les uns des autres. Sommes-nous prêts à montrer de l’intérêt aux autres ? Sommes-nous prêts à faire preuve de compassion ?</a:t>
            </a:r>
          </a:p>
        </p:txBody>
      </p:sp>
      <p:sp>
        <p:nvSpPr>
          <p:cNvPr id="43" name="Shape 43"/>
          <p:cNvSpPr/>
          <p:nvPr/>
        </p:nvSpPr>
        <p:spPr>
          <a:xfrm>
            <a:off x="10265641" y="3553811"/>
            <a:ext cx="2386964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defRPr sz="1200"/>
            </a:lvl1pPr>
          </a:lstStyle>
          <a:p>
            <a:pPr lvl="0">
              <a:defRPr sz="1800"/>
            </a:pPr>
            <a:r>
              <a:rPr sz="1200"/>
              <a:t>Nous faisons uniquement confiance dans les personnes qui démontrent leur engagement dans l’action. Comment prenons-nous et remplissons-nous nos responsabilités ?</a:t>
            </a:r>
          </a:p>
        </p:txBody>
      </p:sp>
      <p:sp>
        <p:nvSpPr>
          <p:cNvPr id="44" name="Shape 44"/>
          <p:cNvSpPr/>
          <p:nvPr/>
        </p:nvSpPr>
        <p:spPr>
          <a:xfrm>
            <a:off x="313321" y="1170478"/>
            <a:ext cx="3177589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 sz="19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/>
            </a:pPr>
            <a:r>
              <a:rPr b="1" sz="1900"/>
              <a:t>Clarté</a:t>
            </a:r>
          </a:p>
        </p:txBody>
      </p:sp>
      <p:sp>
        <p:nvSpPr>
          <p:cNvPr id="45" name="Shape 45"/>
          <p:cNvSpPr/>
          <p:nvPr/>
        </p:nvSpPr>
        <p:spPr>
          <a:xfrm>
            <a:off x="313321" y="3045811"/>
            <a:ext cx="3177589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 sz="19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/>
            </a:pPr>
            <a:r>
              <a:rPr b="1" sz="1900"/>
              <a:t>Valeurs</a:t>
            </a:r>
          </a:p>
        </p:txBody>
      </p:sp>
      <p:sp>
        <p:nvSpPr>
          <p:cNvPr id="46" name="Shape 46"/>
          <p:cNvSpPr/>
          <p:nvPr/>
        </p:nvSpPr>
        <p:spPr>
          <a:xfrm>
            <a:off x="4670984" y="1170478"/>
            <a:ext cx="3177588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 sz="19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/>
            </a:pPr>
            <a:r>
              <a:rPr b="1" sz="1900"/>
              <a:t>Connexion</a:t>
            </a:r>
          </a:p>
        </p:txBody>
      </p:sp>
      <p:sp>
        <p:nvSpPr>
          <p:cNvPr id="47" name="Shape 47"/>
          <p:cNvSpPr/>
          <p:nvPr/>
        </p:nvSpPr>
        <p:spPr>
          <a:xfrm>
            <a:off x="4670984" y="3045811"/>
            <a:ext cx="3177588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 sz="19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/>
            </a:pPr>
            <a:r>
              <a:rPr b="1" sz="1900"/>
              <a:t>Compétence</a:t>
            </a:r>
          </a:p>
        </p:txBody>
      </p:sp>
      <p:sp>
        <p:nvSpPr>
          <p:cNvPr id="48" name="Shape 48"/>
          <p:cNvSpPr/>
          <p:nvPr/>
        </p:nvSpPr>
        <p:spPr>
          <a:xfrm>
            <a:off x="313321" y="7618852"/>
            <a:ext cx="3177589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 sz="19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/>
            </a:pPr>
            <a:r>
              <a:rPr b="1" sz="1900"/>
              <a:t>Contribution</a:t>
            </a:r>
          </a:p>
        </p:txBody>
      </p:sp>
      <p:sp>
        <p:nvSpPr>
          <p:cNvPr id="49" name="Shape 49"/>
          <p:cNvSpPr/>
          <p:nvPr/>
        </p:nvSpPr>
        <p:spPr>
          <a:xfrm>
            <a:off x="9351715" y="1170478"/>
            <a:ext cx="3177588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 sz="19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/>
            </a:pPr>
            <a:r>
              <a:rPr b="1" sz="1900"/>
              <a:t>Compassion</a:t>
            </a:r>
          </a:p>
        </p:txBody>
      </p:sp>
      <p:sp>
        <p:nvSpPr>
          <p:cNvPr id="50" name="Shape 50"/>
          <p:cNvSpPr/>
          <p:nvPr/>
        </p:nvSpPr>
        <p:spPr>
          <a:xfrm>
            <a:off x="9351715" y="3045811"/>
            <a:ext cx="3177588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 sz="19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/>
            </a:pPr>
            <a:r>
              <a:rPr b="1" sz="1900"/>
              <a:t>Engagement</a:t>
            </a:r>
          </a:p>
        </p:txBody>
      </p:sp>
      <p:sp>
        <p:nvSpPr>
          <p:cNvPr id="51" name="Shape 51"/>
          <p:cNvSpPr/>
          <p:nvPr/>
        </p:nvSpPr>
        <p:spPr>
          <a:xfrm>
            <a:off x="6601864" y="7618852"/>
            <a:ext cx="3177589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 sz="19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/>
            </a:pPr>
            <a:r>
              <a:rPr b="1" sz="1900"/>
              <a:t>Régularité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